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Ex1.xml" ContentType="application/vnd.ms-office.chartex+xml"/>
  <Override PartName="/ppt/charts/style3.xml" ContentType="application/vnd.ms-office.chartstyle+xml"/>
  <Override PartName="/ppt/charts/colors3.xml" ContentType="application/vnd.ms-office.chartcolorstyle+xml"/>
  <Override PartName="/ppt/charts/chart3.xml" ContentType="application/vnd.openxmlformats-officedocument.drawingml.chart+xml"/>
  <Override PartName="/ppt/charts/style4.xml" ContentType="application/vnd.ms-office.chartstyle+xml"/>
  <Override PartName="/ppt/charts/colors4.xml" ContentType="application/vnd.ms-office.chartcolorstyl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charts/chart6.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56" r:id="rId2"/>
    <p:sldId id="273" r:id="rId3"/>
    <p:sldId id="257" r:id="rId4"/>
    <p:sldId id="266" r:id="rId5"/>
    <p:sldId id="267" r:id="rId6"/>
    <p:sldId id="265" r:id="rId7"/>
    <p:sldId id="258" r:id="rId8"/>
    <p:sldId id="264" r:id="rId9"/>
    <p:sldId id="259" r:id="rId10"/>
    <p:sldId id="261" r:id="rId11"/>
    <p:sldId id="262" r:id="rId12"/>
    <p:sldId id="263" r:id="rId13"/>
    <p:sldId id="269" r:id="rId14"/>
    <p:sldId id="270" r:id="rId15"/>
    <p:sldId id="272" r:id="rId16"/>
    <p:sldId id="271" r:id="rId17"/>
    <p:sldId id="274" r:id="rId18"/>
    <p:sldId id="275" r:id="rId19"/>
    <p:sldId id="276" r:id="rId20"/>
    <p:sldId id="277" r:id="rId21"/>
    <p:sldId id="27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kneece\Desktop\2020\Annual%20report\2020%20annual%20report%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kneece\Desktop\2020\Annual%20report\2020%20annual%20report%20graphs.xlsx" TargetMode="External"/><Relationship Id="rId2" Type="http://schemas.microsoft.com/office/2011/relationships/chartColorStyle" Target="colors4.xml"/><Relationship Id="rId1" Type="http://schemas.microsoft.com/office/2011/relationships/chartStyle" Target="style4.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kneece\Desktop\2020\Annual%20report\2020%20annual%20report%20graphs.xlsx" TargetMode="External"/><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kneece\Desktop\2020\Annual%20report\2020%20annual%20report%20graphs.xlsx" TargetMode="External"/><Relationship Id="rId2" Type="http://schemas.microsoft.com/office/2011/relationships/chartColorStyle" Target="colors6.xml"/><Relationship Id="rId1" Type="http://schemas.microsoft.com/office/2011/relationships/chartStyle" Target="style6.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kneece\Desktop\2020\Annual%20report\2020%20annual%20report%20graphs.xlsx" TargetMode="External"/><Relationship Id="rId2" Type="http://schemas.microsoft.com/office/2011/relationships/chartColorStyle" Target="colors7.xml"/><Relationship Id="rId1" Type="http://schemas.microsoft.com/office/2011/relationships/chartStyle" Target="style7.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lkneece\Desktop\2020\Annual%20report\2020%20annual%20report%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strCache>
            </c:strRef>
          </c:tx>
          <c:dPt>
            <c:idx val="0"/>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46FF-4666-B8E2-4C641E769EDC}"/>
              </c:ext>
            </c:extLst>
          </c:dPt>
          <c:dPt>
            <c:idx val="1"/>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46FF-4666-B8E2-4C641E769EDC}"/>
              </c:ext>
            </c:extLst>
          </c:dPt>
          <c:dPt>
            <c:idx val="2"/>
            <c:bubble3D val="0"/>
            <c:spPr>
              <a:solidFill>
                <a:schemeClr val="accent6"/>
              </a:solidFill>
              <a:ln cmpd="dbl">
                <a:solidFill>
                  <a:schemeClr val="tx1"/>
                </a:solidFill>
              </a:ln>
              <a:effectLst>
                <a:outerShdw blurRad="317500" algn="ctr" rotWithShape="0">
                  <a:prstClr val="black">
                    <a:alpha val="25000"/>
                  </a:prstClr>
                </a:outerShdw>
              </a:effectLst>
            </c:spPr>
            <c:extLst>
              <c:ext xmlns:c16="http://schemas.microsoft.com/office/drawing/2014/chart" uri="{C3380CC4-5D6E-409C-BE32-E72D297353CC}">
                <c16:uniqueId val="{00000005-46FF-4666-B8E2-4C641E769EDC}"/>
              </c:ext>
            </c:extLst>
          </c:dPt>
          <c:dPt>
            <c:idx val="3"/>
            <c:bubble3D val="0"/>
            <c:spPr>
              <a:solidFill>
                <a:schemeClr val="accent2">
                  <a:lumMod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46FF-4666-B8E2-4C641E769EDC}"/>
              </c:ext>
            </c:extLst>
          </c:dPt>
          <c:dPt>
            <c:idx val="4"/>
            <c:bubble3D val="0"/>
            <c:spPr>
              <a:solidFill>
                <a:schemeClr val="accent4">
                  <a:lumMod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46FF-4666-B8E2-4C641E769EDC}"/>
              </c:ext>
            </c:extLst>
          </c:dPt>
          <c:dPt>
            <c:idx val="5"/>
            <c:bubble3D val="0"/>
            <c:spPr>
              <a:solidFill>
                <a:schemeClr val="accent6">
                  <a:lumMod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B-46FF-4666-B8E2-4C641E769ED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Accident</c:v>
                </c:pt>
                <c:pt idx="1">
                  <c:v>Homicide</c:v>
                </c:pt>
                <c:pt idx="2">
                  <c:v>Natural</c:v>
                </c:pt>
                <c:pt idx="3">
                  <c:v>Pending</c:v>
                </c:pt>
                <c:pt idx="4">
                  <c:v>Suicide</c:v>
                </c:pt>
                <c:pt idx="5">
                  <c:v>Undetermined</c:v>
                </c:pt>
              </c:strCache>
            </c:strRef>
          </c:cat>
          <c:val>
            <c:numRef>
              <c:f>Sheet1!$B$2:$B$7</c:f>
              <c:numCache>
                <c:formatCode>General</c:formatCode>
                <c:ptCount val="6"/>
                <c:pt idx="0">
                  <c:v>29</c:v>
                </c:pt>
                <c:pt idx="1">
                  <c:v>2</c:v>
                </c:pt>
                <c:pt idx="2">
                  <c:v>416</c:v>
                </c:pt>
                <c:pt idx="3">
                  <c:v>1</c:v>
                </c:pt>
                <c:pt idx="4">
                  <c:v>5</c:v>
                </c:pt>
                <c:pt idx="5">
                  <c:v>8</c:v>
                </c:pt>
              </c:numCache>
            </c:numRef>
          </c:val>
          <c:extLst>
            <c:ext xmlns:c16="http://schemas.microsoft.com/office/drawing/2014/chart" uri="{C3380CC4-5D6E-409C-BE32-E72D297353CC}">
              <c16:uniqueId val="{0000000C-46FF-4666-B8E2-4C641E769EDC}"/>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rgbClr val="002060"/>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cat>
            <c:strRef>
              <c:f>Sheet1!$A$18:$A$26</c:f>
              <c:strCache>
                <c:ptCount val="9"/>
                <c:pt idx="0">
                  <c:v>Neurological: </c:v>
                </c:pt>
                <c:pt idx="1">
                  <c:v>Cardiac: </c:v>
                </c:pt>
                <c:pt idx="2">
                  <c:v>Renal (Kidney): </c:v>
                </c:pt>
                <c:pt idx="3">
                  <c:v>Pulmonary: </c:v>
                </c:pt>
                <c:pt idx="4">
                  <c:v>Hepatic (Liver): </c:v>
                </c:pt>
                <c:pt idx="5">
                  <c:v>Endocrine: </c:v>
                </c:pt>
                <c:pt idx="6">
                  <c:v>Cancer: </c:v>
                </c:pt>
                <c:pt idx="7">
                  <c:v>COVID: </c:v>
                </c:pt>
                <c:pt idx="8">
                  <c:v>Other: </c:v>
                </c:pt>
              </c:strCache>
            </c:strRef>
          </c:cat>
          <c:val>
            <c:numRef>
              <c:f>Sheet1!$B$18:$B$26</c:f>
              <c:numCache>
                <c:formatCode>General</c:formatCode>
                <c:ptCount val="9"/>
                <c:pt idx="0">
                  <c:v>111</c:v>
                </c:pt>
                <c:pt idx="1">
                  <c:v>91</c:v>
                </c:pt>
                <c:pt idx="2">
                  <c:v>14</c:v>
                </c:pt>
                <c:pt idx="3">
                  <c:v>35</c:v>
                </c:pt>
                <c:pt idx="4">
                  <c:v>6</c:v>
                </c:pt>
                <c:pt idx="5">
                  <c:v>3</c:v>
                </c:pt>
                <c:pt idx="6">
                  <c:v>78</c:v>
                </c:pt>
                <c:pt idx="7">
                  <c:v>61</c:v>
                </c:pt>
                <c:pt idx="8">
                  <c:v>16</c:v>
                </c:pt>
              </c:numCache>
            </c:numRef>
          </c:val>
          <c:extLst>
            <c:ext xmlns:c16="http://schemas.microsoft.com/office/drawing/2014/chart" uri="{C3380CC4-5D6E-409C-BE32-E72D297353CC}">
              <c16:uniqueId val="{00000000-5367-4FB3-B860-71DFC203F436}"/>
            </c:ext>
          </c:extLst>
        </c:ser>
        <c:dLbls>
          <c:showLegendKey val="0"/>
          <c:showVal val="0"/>
          <c:showCatName val="0"/>
          <c:showSerName val="0"/>
          <c:showPercent val="0"/>
          <c:showBubbleSize val="0"/>
        </c:dLbls>
        <c:gapWidth val="219"/>
        <c:overlap val="-27"/>
        <c:axId val="111204832"/>
        <c:axId val="103687776"/>
      </c:barChart>
      <c:catAx>
        <c:axId val="111204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03687776"/>
        <c:crosses val="autoZero"/>
        <c:auto val="1"/>
        <c:lblAlgn val="ctr"/>
        <c:lblOffset val="100"/>
        <c:noMultiLvlLbl val="0"/>
      </c:catAx>
      <c:valAx>
        <c:axId val="103687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1204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6549-4276-B19F-2AD56503CDFE}"/>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6549-4276-B19F-2AD56503CDFE}"/>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6549-4276-B19F-2AD56503CDFE}"/>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6549-4276-B19F-2AD56503CDFE}"/>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6549-4276-B19F-2AD56503CDFE}"/>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6549-4276-B19F-2AD56503CDFE}"/>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6549-4276-B19F-2AD56503CDFE}"/>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6549-4276-B19F-2AD56503CDFE}"/>
                </c:ext>
              </c:extLst>
            </c:dLbl>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Sheet1!$A$39:$A$42</c:f>
              <c:strCache>
                <c:ptCount val="4"/>
                <c:pt idx="0">
                  <c:v>Auto/SUV:</c:v>
                </c:pt>
                <c:pt idx="1">
                  <c:v>Motorcycle:</c:v>
                </c:pt>
                <c:pt idx="2">
                  <c:v>Pedestrian:</c:v>
                </c:pt>
                <c:pt idx="3">
                  <c:v>Other:</c:v>
                </c:pt>
              </c:strCache>
            </c:strRef>
          </c:cat>
          <c:val>
            <c:numRef>
              <c:f>Sheet1!$B$39:$B$42</c:f>
              <c:numCache>
                <c:formatCode>General</c:formatCode>
                <c:ptCount val="4"/>
                <c:pt idx="0">
                  <c:v>8</c:v>
                </c:pt>
                <c:pt idx="1">
                  <c:v>1</c:v>
                </c:pt>
                <c:pt idx="2">
                  <c:v>3</c:v>
                </c:pt>
                <c:pt idx="3">
                  <c:v>3</c:v>
                </c:pt>
              </c:numCache>
            </c:numRef>
          </c:val>
          <c:extLst>
            <c:ext xmlns:c16="http://schemas.microsoft.com/office/drawing/2014/chart" uri="{C3380CC4-5D6E-409C-BE32-E72D297353CC}">
              <c16:uniqueId val="{00000008-6549-4276-B19F-2AD56503CDFE}"/>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6"/>
            </a:solidFill>
            <a:ln>
              <a:noFill/>
            </a:ln>
            <a:effectLst/>
          </c:spPr>
          <c:invertIfNegative val="0"/>
          <c:cat>
            <c:strRef>
              <c:f>Sheet1!$A$44:$A$51</c:f>
              <c:strCache>
                <c:ptCount val="8"/>
                <c:pt idx="0">
                  <c:v>0-1:</c:v>
                </c:pt>
                <c:pt idx="1">
                  <c:v>1-5:</c:v>
                </c:pt>
                <c:pt idx="2">
                  <c:v>6-10:</c:v>
                </c:pt>
                <c:pt idx="3">
                  <c:v>11-17:</c:v>
                </c:pt>
                <c:pt idx="4">
                  <c:v>18-25:</c:v>
                </c:pt>
                <c:pt idx="5">
                  <c:v>26-44:</c:v>
                </c:pt>
                <c:pt idx="6">
                  <c:v>45-64:</c:v>
                </c:pt>
                <c:pt idx="7">
                  <c:v>65-100:</c:v>
                </c:pt>
              </c:strCache>
            </c:strRef>
          </c:cat>
          <c:val>
            <c:numRef>
              <c:f>Sheet1!$B$44:$B$51</c:f>
              <c:numCache>
                <c:formatCode>General</c:formatCode>
                <c:ptCount val="8"/>
                <c:pt idx="0">
                  <c:v>4</c:v>
                </c:pt>
                <c:pt idx="1">
                  <c:v>0</c:v>
                </c:pt>
                <c:pt idx="2">
                  <c:v>0</c:v>
                </c:pt>
                <c:pt idx="3">
                  <c:v>3</c:v>
                </c:pt>
                <c:pt idx="4">
                  <c:v>4</c:v>
                </c:pt>
                <c:pt idx="5">
                  <c:v>31</c:v>
                </c:pt>
                <c:pt idx="6">
                  <c:v>82</c:v>
                </c:pt>
                <c:pt idx="7">
                  <c:v>337</c:v>
                </c:pt>
              </c:numCache>
            </c:numRef>
          </c:val>
          <c:extLst>
            <c:ext xmlns:c16="http://schemas.microsoft.com/office/drawing/2014/chart" uri="{C3380CC4-5D6E-409C-BE32-E72D297353CC}">
              <c16:uniqueId val="{00000000-EED2-407A-89B6-5222A05CE047}"/>
            </c:ext>
          </c:extLst>
        </c:ser>
        <c:dLbls>
          <c:showLegendKey val="0"/>
          <c:showVal val="0"/>
          <c:showCatName val="0"/>
          <c:showSerName val="0"/>
          <c:showPercent val="0"/>
          <c:showBubbleSize val="0"/>
        </c:dLbls>
        <c:gapWidth val="182"/>
        <c:axId val="259368848"/>
        <c:axId val="102856320"/>
      </c:barChart>
      <c:catAx>
        <c:axId val="259368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02856320"/>
        <c:crosses val="autoZero"/>
        <c:auto val="1"/>
        <c:lblAlgn val="ctr"/>
        <c:lblOffset val="100"/>
        <c:noMultiLvlLbl val="0"/>
      </c:catAx>
      <c:valAx>
        <c:axId val="1028563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9368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Certification of Death</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803-4F6C-ADD5-DC3149B677A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803-4F6C-ADD5-DC3149B677A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803-4F6C-ADD5-DC3149B677A8}"/>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Sheet1!$A$79:$A$81</c:f>
              <c:strCache>
                <c:ptCount val="3"/>
                <c:pt idx="0">
                  <c:v>Autopies</c:v>
                </c:pt>
                <c:pt idx="1">
                  <c:v>MD certification</c:v>
                </c:pt>
                <c:pt idx="2">
                  <c:v>NCCO certification w/out autopsy</c:v>
                </c:pt>
              </c:strCache>
            </c:strRef>
          </c:cat>
          <c:val>
            <c:numRef>
              <c:f>Sheet1!$B$79:$B$81</c:f>
              <c:numCache>
                <c:formatCode>General</c:formatCode>
                <c:ptCount val="3"/>
                <c:pt idx="0">
                  <c:v>47</c:v>
                </c:pt>
                <c:pt idx="1">
                  <c:v>278</c:v>
                </c:pt>
                <c:pt idx="2">
                  <c:v>151</c:v>
                </c:pt>
              </c:numCache>
            </c:numRef>
          </c:val>
          <c:extLst>
            <c:ext xmlns:c16="http://schemas.microsoft.com/office/drawing/2014/chart" uri="{C3380CC4-5D6E-409C-BE32-E72D297353CC}">
              <c16:uniqueId val="{00000006-7803-4F6C-ADD5-DC3149B677A8}"/>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legendEntry>
      <c:layout>
        <c:manualLayout>
          <c:xMode val="edge"/>
          <c:yMode val="edge"/>
          <c:x val="0.73596871239351713"/>
          <c:y val="6.5219158540781752E-2"/>
          <c:w val="0.25650813985827853"/>
          <c:h val="0.85031587293515165"/>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Sheet1!$B$68</c:f>
              <c:strCache>
                <c:ptCount val="1"/>
                <c:pt idx="0">
                  <c:v>2018</c:v>
                </c:pt>
              </c:strCache>
            </c:strRef>
          </c:tx>
          <c:spPr>
            <a:solidFill>
              <a:schemeClr val="accent1"/>
            </a:solidFill>
            <a:ln>
              <a:noFill/>
            </a:ln>
            <a:effectLst/>
          </c:spPr>
          <c:invertIfNegative val="0"/>
          <c:cat>
            <c:strRef>
              <c:f>Sheet1!$A$69:$A$73</c:f>
              <c:strCache>
                <c:ptCount val="5"/>
                <c:pt idx="0">
                  <c:v>Accident</c:v>
                </c:pt>
                <c:pt idx="1">
                  <c:v>Homicide</c:v>
                </c:pt>
                <c:pt idx="2">
                  <c:v>Natural</c:v>
                </c:pt>
                <c:pt idx="3">
                  <c:v>Suicide</c:v>
                </c:pt>
                <c:pt idx="4">
                  <c:v>Undetermined</c:v>
                </c:pt>
              </c:strCache>
            </c:strRef>
          </c:cat>
          <c:val>
            <c:numRef>
              <c:f>Sheet1!$B$69:$B$73</c:f>
              <c:numCache>
                <c:formatCode>General</c:formatCode>
                <c:ptCount val="5"/>
                <c:pt idx="0">
                  <c:v>20</c:v>
                </c:pt>
                <c:pt idx="1">
                  <c:v>1</c:v>
                </c:pt>
                <c:pt idx="2">
                  <c:v>312</c:v>
                </c:pt>
                <c:pt idx="3">
                  <c:v>3</c:v>
                </c:pt>
                <c:pt idx="4">
                  <c:v>0</c:v>
                </c:pt>
              </c:numCache>
            </c:numRef>
          </c:val>
          <c:extLst>
            <c:ext xmlns:c16="http://schemas.microsoft.com/office/drawing/2014/chart" uri="{C3380CC4-5D6E-409C-BE32-E72D297353CC}">
              <c16:uniqueId val="{00000000-E4F7-4F56-A403-1DA1DEBCF8A6}"/>
            </c:ext>
          </c:extLst>
        </c:ser>
        <c:ser>
          <c:idx val="1"/>
          <c:order val="1"/>
          <c:tx>
            <c:strRef>
              <c:f>Sheet1!$C$68</c:f>
              <c:strCache>
                <c:ptCount val="1"/>
                <c:pt idx="0">
                  <c:v>2019</c:v>
                </c:pt>
              </c:strCache>
            </c:strRef>
          </c:tx>
          <c:spPr>
            <a:solidFill>
              <a:schemeClr val="accent2"/>
            </a:solidFill>
            <a:ln>
              <a:noFill/>
            </a:ln>
            <a:effectLst/>
          </c:spPr>
          <c:invertIfNegative val="0"/>
          <c:cat>
            <c:strRef>
              <c:f>Sheet1!$A$69:$A$73</c:f>
              <c:strCache>
                <c:ptCount val="5"/>
                <c:pt idx="0">
                  <c:v>Accident</c:v>
                </c:pt>
                <c:pt idx="1">
                  <c:v>Homicide</c:v>
                </c:pt>
                <c:pt idx="2">
                  <c:v>Natural</c:v>
                </c:pt>
                <c:pt idx="3">
                  <c:v>Suicide</c:v>
                </c:pt>
                <c:pt idx="4">
                  <c:v>Undetermined</c:v>
                </c:pt>
              </c:strCache>
            </c:strRef>
          </c:cat>
          <c:val>
            <c:numRef>
              <c:f>Sheet1!$C$69:$C$73</c:f>
              <c:numCache>
                <c:formatCode>General</c:formatCode>
                <c:ptCount val="5"/>
                <c:pt idx="0">
                  <c:v>23</c:v>
                </c:pt>
                <c:pt idx="1">
                  <c:v>7</c:v>
                </c:pt>
                <c:pt idx="2">
                  <c:v>318</c:v>
                </c:pt>
                <c:pt idx="3">
                  <c:v>8</c:v>
                </c:pt>
                <c:pt idx="4">
                  <c:v>0</c:v>
                </c:pt>
              </c:numCache>
            </c:numRef>
          </c:val>
          <c:extLst>
            <c:ext xmlns:c16="http://schemas.microsoft.com/office/drawing/2014/chart" uri="{C3380CC4-5D6E-409C-BE32-E72D297353CC}">
              <c16:uniqueId val="{00000001-E4F7-4F56-A403-1DA1DEBCF8A6}"/>
            </c:ext>
          </c:extLst>
        </c:ser>
        <c:ser>
          <c:idx val="2"/>
          <c:order val="2"/>
          <c:tx>
            <c:strRef>
              <c:f>Sheet1!$D$68</c:f>
              <c:strCache>
                <c:ptCount val="1"/>
                <c:pt idx="0">
                  <c:v>2020</c:v>
                </c:pt>
              </c:strCache>
            </c:strRef>
          </c:tx>
          <c:spPr>
            <a:solidFill>
              <a:schemeClr val="accent3"/>
            </a:solidFill>
            <a:ln>
              <a:noFill/>
            </a:ln>
            <a:effectLst/>
          </c:spPr>
          <c:invertIfNegative val="0"/>
          <c:cat>
            <c:strRef>
              <c:f>Sheet1!$A$69:$A$73</c:f>
              <c:strCache>
                <c:ptCount val="5"/>
                <c:pt idx="0">
                  <c:v>Accident</c:v>
                </c:pt>
                <c:pt idx="1">
                  <c:v>Homicide</c:v>
                </c:pt>
                <c:pt idx="2">
                  <c:v>Natural</c:v>
                </c:pt>
                <c:pt idx="3">
                  <c:v>Suicide</c:v>
                </c:pt>
                <c:pt idx="4">
                  <c:v>Undetermined</c:v>
                </c:pt>
              </c:strCache>
            </c:strRef>
          </c:cat>
          <c:val>
            <c:numRef>
              <c:f>Sheet1!$D$69:$D$73</c:f>
              <c:numCache>
                <c:formatCode>General</c:formatCode>
                <c:ptCount val="5"/>
                <c:pt idx="0">
                  <c:v>29</c:v>
                </c:pt>
                <c:pt idx="1">
                  <c:v>2</c:v>
                </c:pt>
                <c:pt idx="2">
                  <c:v>475</c:v>
                </c:pt>
                <c:pt idx="3">
                  <c:v>5</c:v>
                </c:pt>
                <c:pt idx="4">
                  <c:v>1</c:v>
                </c:pt>
              </c:numCache>
            </c:numRef>
          </c:val>
          <c:extLst>
            <c:ext xmlns:c16="http://schemas.microsoft.com/office/drawing/2014/chart" uri="{C3380CC4-5D6E-409C-BE32-E72D297353CC}">
              <c16:uniqueId val="{00000002-E4F7-4F56-A403-1DA1DEBCF8A6}"/>
            </c:ext>
          </c:extLst>
        </c:ser>
        <c:dLbls>
          <c:showLegendKey val="0"/>
          <c:showVal val="0"/>
          <c:showCatName val="0"/>
          <c:showSerName val="0"/>
          <c:showPercent val="0"/>
          <c:showBubbleSize val="0"/>
        </c:dLbls>
        <c:gapWidth val="219"/>
        <c:overlap val="-27"/>
        <c:axId val="709463487"/>
        <c:axId val="709461039"/>
      </c:barChart>
      <c:catAx>
        <c:axId val="709463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709461039"/>
        <c:crosses val="autoZero"/>
        <c:auto val="1"/>
        <c:lblAlgn val="ctr"/>
        <c:lblOffset val="100"/>
        <c:noMultiLvlLbl val="0"/>
      </c:catAx>
      <c:valAx>
        <c:axId val="7094610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94634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Sheet1!$A$29:$A$36</cx:f>
        <cx:lvl ptCount="8">
          <cx:pt idx="0">Trauma:</cx:pt>
          <cx:pt idx="1">Burns:</cx:pt>
          <cx:pt idx="2">Drowning:</cx:pt>
          <cx:pt idx="3">Fall:</cx:pt>
          <cx:pt idx="4">Firearms:</cx:pt>
          <cx:pt idx="5">Hanging:</cx:pt>
          <cx:pt idx="6">Poison/drugs:</cx:pt>
          <cx:pt idx="7">Stab/cuts:</cx:pt>
        </cx:lvl>
      </cx:strDim>
      <cx:numDim type="val">
        <cx:f>Sheet1!$B$29:$B$36</cx:f>
        <cx:lvl ptCount="8" formatCode="General">
          <cx:pt idx="0">18</cx:pt>
          <cx:pt idx="1">2</cx:pt>
          <cx:pt idx="2">1</cx:pt>
          <cx:pt idx="3">3</cx:pt>
          <cx:pt idx="4">7</cx:pt>
          <cx:pt idx="5">2</cx:pt>
          <cx:pt idx="6">11</cx:pt>
          <cx:pt idx="7">0</cx:pt>
        </cx:lvl>
      </cx:numDim>
    </cx:data>
  </cx:chartData>
  <cx:chart>
    <cx:plotArea>
      <cx:plotAreaRegion>
        <cx:series layoutId="funnel" uniqueId="{E8363937-4487-47EE-8887-E6A28134F4DA}">
          <cx:dataLabels>
            <cx:visibility seriesName="0" categoryName="0" value="1"/>
          </cx:dataLabels>
          <cx:dataId val="0"/>
        </cx:series>
      </cx:plotAreaRegion>
      <cx:axis id="0">
        <cx:catScaling gapWidth="0.150000006"/>
        <cx:tickLabels/>
        <cx:txPr>
          <a:bodyPr spcFirstLastPara="1" vertOverflow="ellipsis" horzOverflow="overflow" wrap="square" lIns="0" tIns="0" rIns="0" bIns="0" anchor="ctr" anchorCtr="1"/>
          <a:lstStyle/>
          <a:p>
            <a:pPr algn="ctr" rtl="0">
              <a:defRPr sz="1600" b="1"/>
            </a:pPr>
            <a:endParaRPr lang="en-US" sz="1600" b="1" i="0" u="none" strike="noStrike" baseline="0">
              <a:solidFill>
                <a:prstClr val="black">
                  <a:lumMod val="75000"/>
                  <a:lumOff val="25000"/>
                </a:prstClr>
              </a:solidFill>
              <a:latin typeface="Rockwell" panose="02060603020205020403"/>
            </a:endParaRPr>
          </a:p>
        </cx:txPr>
      </cx:axis>
    </cx:plotArea>
  </cx:chart>
</cx: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424">
  <cs:axisTitle>
    <cs:lnRef idx="0"/>
    <cs:fillRef idx="0"/>
    <cs:effectRef idx="0"/>
    <cs:fontRef idx="minor">
      <a:schemeClr val="dk1">
        <a:lumMod val="75000"/>
        <a:lumOff val="25000"/>
      </a:schemeClr>
    </cs:fontRef>
    <cs:defRPr sz="1197"/>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cs:chartArea>
  <cs:dataLabel>
    <cs:lnRef idx="0"/>
    <cs:fillRef idx="0"/>
    <cs:effectRef idx="0"/>
    <cs:fontRef idx="minor">
      <a:schemeClr val="dk1"/>
    </cs:fontRef>
    <cs:defRPr sz="1197"/>
  </cs:dataLabel>
  <cs:dataLabelCallout>
    <cs:lnRef idx="0"/>
    <cs:fillRef idx="0"/>
    <cs:effectRef idx="0"/>
    <cs:fontRef idx="minor">
      <a:schemeClr val="lt1"/>
    </cs:fontRef>
    <cs:spPr>
      <a:solidFill>
        <a:schemeClr val="dk1">
          <a:lumMod val="65000"/>
          <a:lumOff val="35000"/>
          <a:alpha val="75000"/>
        </a:schemeClr>
      </a:solidFill>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1197"/>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22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1197"/>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1197"/>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0.34242</cdr:x>
      <cdr:y>0.00325</cdr:y>
    </cdr:from>
    <cdr:to>
      <cdr:x>1</cdr:x>
      <cdr:y>0.10564</cdr:y>
    </cdr:to>
    <cdr:sp macro="" textlink="">
      <cdr:nvSpPr>
        <cdr:cNvPr id="2" name="TextBox 1">
          <a:extLst xmlns:a="http://schemas.openxmlformats.org/drawingml/2006/main">
            <a:ext uri="{FF2B5EF4-FFF2-40B4-BE49-F238E27FC236}">
              <a16:creationId xmlns:a16="http://schemas.microsoft.com/office/drawing/2014/main" id="{24B9D954-FCFD-465E-8BBE-A768F33AF163}"/>
            </a:ext>
          </a:extLst>
        </cdr:cNvPr>
        <cdr:cNvSpPr txBox="1"/>
      </cdr:nvSpPr>
      <cdr:spPr>
        <a:xfrm xmlns:a="http://schemas.openxmlformats.org/drawingml/2006/main">
          <a:off x="2224365" y="17584"/>
          <a:ext cx="4271685" cy="553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32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1/24/2021</a:t>
            </a:fld>
            <a:endParaRPr lang="en-US"/>
          </a:p>
        </p:txBody>
      </p:sp>
      <p:sp>
        <p:nvSpPr>
          <p:cNvPr id="5" name="Footer Placeholder 4"/>
          <p:cNvSpPr>
            <a:spLocks noGrp="1"/>
          </p:cNvSpPr>
          <p:nvPr>
            <p:ph type="ftr" sz="quarter" idx="11"/>
          </p:nvPr>
        </p:nvSpPr>
        <p:spPr>
          <a:xfrm>
            <a:off x="1451579" y="329307"/>
            <a:ext cx="5626774" cy="309201"/>
          </a:xfrm>
        </p:spPr>
        <p:txBody>
          <a:bodyPr/>
          <a:lstStyle/>
          <a:p>
            <a:endParaRPr lang="en-US"/>
          </a:p>
        </p:txBody>
      </p:sp>
      <p:sp>
        <p:nvSpPr>
          <p:cNvPr id="6" name="Slide Number Placeholder 5"/>
          <p:cNvSpPr>
            <a:spLocks noGrp="1"/>
          </p:cNvSpPr>
          <p:nvPr>
            <p:ph type="sldNum" sz="quarter" idx="12"/>
          </p:nvPr>
        </p:nvSpPr>
        <p:spPr>
          <a:xfrm>
            <a:off x="476834" y="798973"/>
            <a:ext cx="811019" cy="503578"/>
          </a:xfrm>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0371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60904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9537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6"/>
          <p:cNvSpPr>
            <a:spLocks noGrp="1"/>
          </p:cNvSpPr>
          <p:nvPr>
            <p:ph type="dt" sz="half" idx="10"/>
          </p:nvPr>
        </p:nvSpPr>
        <p:spPr/>
        <p:txBody>
          <a:bodyPr/>
          <a:lstStyle/>
          <a:p>
            <a:fld id="{11EAACC7-3B3F-47D1-959A-EF58926E955E}"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52781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EAACC7-3B3F-47D1-959A-EF58926E955E}"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387107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EAACC7-3B3F-47D1-959A-EF58926E955E}"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0242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EAACC7-3B3F-47D1-959A-EF58926E955E}"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7866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EAACC7-3B3F-47D1-959A-EF58926E955E}"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31761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EAACC7-3B3F-47D1-959A-EF58926E955E}"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226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AACC7-3B3F-47D1-959A-EF58926E955E}"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3585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EAACC7-3B3F-47D1-959A-EF58926E955E}"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34435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1EAACC7-3B3F-47D1-959A-EF58926E955E}" type="datetimeFigureOut">
              <a:rPr lang="en-US" smtClean="0"/>
              <a:t>1/24/2021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2476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100000">
              <a:schemeClr val="bg1">
                <a:shade val="80000"/>
              </a:schemeClr>
            </a:gs>
          </a:gsLst>
          <a:path path="circle">
            <a:fillToRect l="43000" r="43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1EAACC7-3B3F-47D1-959A-EF58926E955E}" type="datetimeFigureOut">
              <a:rPr lang="en-US" smtClean="0"/>
              <a:t>1/24/2021</a:t>
            </a:fld>
            <a:endParaRPr lang="en-US"/>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12CC964-A50B-4C29-B4E4-2C30BB34CCF3}" type="slidenum">
              <a:rPr lang="en-US" smtClean="0"/>
              <a:t>‹#›</a:t>
            </a:fld>
            <a:endParaRPr lang="en-US"/>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14671"/>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4/relationships/chartEx" Target="../charts/chartEx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www.thelastamericanvagabond.com/21st-century-demonology/part-5-cast-index-ceremony-metaphysic-ecosystem/" TargetMode="External"/><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hyperlink" Target="https://creativecommons.org/licenses/by-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089D5-3B39-4DFB-B6FF-5608A385CC28}"/>
              </a:ext>
            </a:extLst>
          </p:cNvPr>
          <p:cNvSpPr>
            <a:spLocks noGrp="1"/>
          </p:cNvSpPr>
          <p:nvPr>
            <p:ph type="ctrTitle"/>
          </p:nvPr>
        </p:nvSpPr>
        <p:spPr>
          <a:xfrm>
            <a:off x="1015489" y="0"/>
            <a:ext cx="4493885" cy="3614271"/>
          </a:xfrm>
        </p:spPr>
        <p:txBody>
          <a:bodyPr>
            <a:normAutofit/>
          </a:bodyPr>
          <a:lstStyle/>
          <a:p>
            <a:r>
              <a:rPr lang="en-US" sz="5400" b="1" dirty="0">
                <a:solidFill>
                  <a:schemeClr val="tx1"/>
                </a:solidFill>
              </a:rPr>
              <a:t>Newberry County Coroner’s Office	</a:t>
            </a:r>
          </a:p>
        </p:txBody>
      </p:sp>
      <p:sp>
        <p:nvSpPr>
          <p:cNvPr id="3" name="Subtitle 2">
            <a:extLst>
              <a:ext uri="{FF2B5EF4-FFF2-40B4-BE49-F238E27FC236}">
                <a16:creationId xmlns:a16="http://schemas.microsoft.com/office/drawing/2014/main" id="{FEE5D356-BD51-465E-9A67-23A04080E930}"/>
              </a:ext>
            </a:extLst>
          </p:cNvPr>
          <p:cNvSpPr>
            <a:spLocks noGrp="1"/>
          </p:cNvSpPr>
          <p:nvPr>
            <p:ph type="subTitle" idx="1"/>
          </p:nvPr>
        </p:nvSpPr>
        <p:spPr>
          <a:xfrm>
            <a:off x="1015489" y="3724120"/>
            <a:ext cx="4194222" cy="1937871"/>
          </a:xfrm>
        </p:spPr>
        <p:txBody>
          <a:bodyPr>
            <a:normAutofit/>
          </a:bodyPr>
          <a:lstStyle/>
          <a:p>
            <a:r>
              <a:rPr lang="en-US" sz="4000" b="1" dirty="0"/>
              <a:t>2020-year END review</a:t>
            </a:r>
          </a:p>
        </p:txBody>
      </p:sp>
      <p:pic>
        <p:nvPicPr>
          <p:cNvPr id="5" name="Picture 4" descr="Logo&#10;&#10;Description automatically generated">
            <a:extLst>
              <a:ext uri="{FF2B5EF4-FFF2-40B4-BE49-F238E27FC236}">
                <a16:creationId xmlns:a16="http://schemas.microsoft.com/office/drawing/2014/main" id="{65409023-A975-4E80-B178-54A83CE6DDF3}"/>
              </a:ext>
            </a:extLst>
          </p:cNvPr>
          <p:cNvPicPr>
            <a:picLocks noChangeAspect="1"/>
          </p:cNvPicPr>
          <p:nvPr/>
        </p:nvPicPr>
        <p:blipFill rotWithShape="1">
          <a:blip r:embed="rId2">
            <a:extLst>
              <a:ext uri="{28A0092B-C50C-407E-A947-70E740481C1C}">
                <a14:useLocalDpi xmlns:a14="http://schemas.microsoft.com/office/drawing/2010/main" val="0"/>
              </a:ext>
            </a:extLst>
          </a:blip>
          <a:srcRect t="1025" r="1" b="1402"/>
          <a:stretch/>
        </p:blipFill>
        <p:spPr>
          <a:xfrm>
            <a:off x="5922777" y="200773"/>
            <a:ext cx="5802084" cy="5661324"/>
          </a:xfrm>
          <a:prstGeom prst="rect">
            <a:avLst/>
          </a:prstGeom>
        </p:spPr>
      </p:pic>
    </p:spTree>
    <p:extLst>
      <p:ext uri="{BB962C8B-B14F-4D97-AF65-F5344CB8AC3E}">
        <p14:creationId xmlns:p14="http://schemas.microsoft.com/office/powerpoint/2010/main" val="395492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ED19-80D3-4CF4-A4EA-E90615141919}"/>
              </a:ext>
            </a:extLst>
          </p:cNvPr>
          <p:cNvSpPr>
            <a:spLocks noGrp="1"/>
          </p:cNvSpPr>
          <p:nvPr>
            <p:ph type="title"/>
          </p:nvPr>
        </p:nvSpPr>
        <p:spPr>
          <a:xfrm>
            <a:off x="-225083" y="0"/>
            <a:ext cx="5432750" cy="6858000"/>
          </a:xfrm>
        </p:spPr>
        <p:txBody>
          <a:bodyPr anchor="ctr">
            <a:normAutofit/>
          </a:bodyPr>
          <a:lstStyle/>
          <a:p>
            <a:pPr algn="ctr">
              <a:lnSpc>
                <a:spcPct val="90000"/>
              </a:lnSpc>
            </a:pPr>
            <a:r>
              <a:rPr lang="en-US" sz="3200" b="1" dirty="0">
                <a:solidFill>
                  <a:schemeClr val="tx1"/>
                </a:solidFill>
              </a:rPr>
              <a:t>Manner of death</a:t>
            </a:r>
            <a:br>
              <a:rPr lang="en-US" sz="3200" b="1" dirty="0">
                <a:solidFill>
                  <a:schemeClr val="tx1"/>
                </a:solidFill>
              </a:rPr>
            </a:br>
            <a:r>
              <a:rPr lang="en-US" sz="2400" b="1" dirty="0">
                <a:solidFill>
                  <a:schemeClr val="tx1"/>
                </a:solidFill>
              </a:rPr>
              <a:t>Accident 33 (6%)</a:t>
            </a:r>
            <a:br>
              <a:rPr lang="en-US" sz="2400" b="1" dirty="0">
                <a:solidFill>
                  <a:schemeClr val="tx1"/>
                </a:solidFill>
              </a:rPr>
            </a:br>
            <a:br>
              <a:rPr lang="en-US" sz="2400" b="1" dirty="0">
                <a:solidFill>
                  <a:schemeClr val="tx1"/>
                </a:solidFill>
              </a:rPr>
            </a:br>
            <a:r>
              <a:rPr lang="en-US" sz="2400" b="1" dirty="0">
                <a:solidFill>
                  <a:schemeClr val="tx1"/>
                </a:solidFill>
              </a:rPr>
              <a:t>Homicide 2 (1%)</a:t>
            </a:r>
            <a:br>
              <a:rPr lang="en-US" sz="2400" b="1" dirty="0">
                <a:solidFill>
                  <a:schemeClr val="tx1"/>
                </a:solidFill>
              </a:rPr>
            </a:br>
            <a:br>
              <a:rPr lang="en-US" sz="2400" b="1" dirty="0">
                <a:solidFill>
                  <a:schemeClr val="tx1"/>
                </a:solidFill>
              </a:rPr>
            </a:br>
            <a:r>
              <a:rPr lang="en-US" sz="2400" b="1" dirty="0">
                <a:solidFill>
                  <a:schemeClr val="tx1"/>
                </a:solidFill>
              </a:rPr>
              <a:t>Natural 422 (92%)</a:t>
            </a:r>
            <a:br>
              <a:rPr lang="en-US" sz="2400" b="1" dirty="0">
                <a:solidFill>
                  <a:schemeClr val="tx1"/>
                </a:solidFill>
              </a:rPr>
            </a:br>
            <a:br>
              <a:rPr lang="en-US" sz="2400" b="1" dirty="0">
                <a:solidFill>
                  <a:schemeClr val="tx1"/>
                </a:solidFill>
              </a:rPr>
            </a:br>
            <a:r>
              <a:rPr lang="en-US" sz="2400" b="1" dirty="0">
                <a:solidFill>
                  <a:schemeClr val="tx1"/>
                </a:solidFill>
              </a:rPr>
              <a:t>Pending 1 (0%)</a:t>
            </a:r>
            <a:br>
              <a:rPr lang="en-US" sz="2400" b="1" dirty="0">
                <a:solidFill>
                  <a:schemeClr val="tx1"/>
                </a:solidFill>
              </a:rPr>
            </a:br>
            <a:br>
              <a:rPr lang="en-US" sz="2400" b="1" dirty="0">
                <a:solidFill>
                  <a:schemeClr val="tx1"/>
                </a:solidFill>
              </a:rPr>
            </a:br>
            <a:r>
              <a:rPr lang="en-US" sz="2400" b="1" dirty="0">
                <a:solidFill>
                  <a:schemeClr val="tx1"/>
                </a:solidFill>
              </a:rPr>
              <a:t>Suicide 7 (2)</a:t>
            </a:r>
            <a:br>
              <a:rPr lang="en-US" sz="2400" b="1" dirty="0">
                <a:solidFill>
                  <a:schemeClr val="tx1"/>
                </a:solidFill>
              </a:rPr>
            </a:br>
            <a:br>
              <a:rPr lang="en-US" sz="2400" b="1" dirty="0">
                <a:solidFill>
                  <a:schemeClr val="tx1"/>
                </a:solidFill>
              </a:rPr>
            </a:br>
            <a:r>
              <a:rPr lang="en-US" sz="2400" b="1" dirty="0">
                <a:solidFill>
                  <a:schemeClr val="tx1"/>
                </a:solidFill>
              </a:rPr>
              <a:t>Undetermined 1</a:t>
            </a:r>
            <a:br>
              <a:rPr lang="en-US" sz="2400" b="1" dirty="0">
                <a:solidFill>
                  <a:schemeClr val="tx1"/>
                </a:solidFill>
              </a:rPr>
            </a:br>
            <a:r>
              <a:rPr lang="en-US" sz="2400" b="1" dirty="0">
                <a:solidFill>
                  <a:schemeClr val="tx1"/>
                </a:solidFill>
              </a:rPr>
              <a:t>(0%)</a:t>
            </a:r>
            <a:br>
              <a:rPr lang="en-US" sz="2400" b="1" dirty="0">
                <a:solidFill>
                  <a:schemeClr val="tx1"/>
                </a:solidFill>
              </a:rPr>
            </a:br>
            <a:br>
              <a:rPr lang="en-US" b="1" dirty="0">
                <a:solidFill>
                  <a:schemeClr val="tx1"/>
                </a:solidFill>
              </a:rPr>
            </a:br>
            <a:r>
              <a:rPr lang="en-US" sz="3200" b="1" dirty="0">
                <a:solidFill>
                  <a:schemeClr val="tx1"/>
                </a:solidFill>
              </a:rPr>
              <a:t>TOTAL</a:t>
            </a:r>
            <a:r>
              <a:rPr lang="en-US" b="1" dirty="0">
                <a:solidFill>
                  <a:schemeClr val="tx1"/>
                </a:solidFill>
              </a:rPr>
              <a:t>    </a:t>
            </a:r>
            <a:r>
              <a:rPr lang="en-US" sz="3200" b="1" dirty="0">
                <a:solidFill>
                  <a:schemeClr val="tx1"/>
                </a:solidFill>
              </a:rPr>
              <a:t>476</a:t>
            </a:r>
          </a:p>
        </p:txBody>
      </p:sp>
      <p:graphicFrame>
        <p:nvGraphicFramePr>
          <p:cNvPr id="4" name="Content Placeholder 3">
            <a:extLst>
              <a:ext uri="{FF2B5EF4-FFF2-40B4-BE49-F238E27FC236}">
                <a16:creationId xmlns:a16="http://schemas.microsoft.com/office/drawing/2014/main" id="{50C497DA-E0C9-4948-8ADE-90BC5B76A5C2}"/>
              </a:ext>
            </a:extLst>
          </p:cNvPr>
          <p:cNvGraphicFramePr>
            <a:graphicFrameLocks noGrp="1"/>
          </p:cNvGraphicFramePr>
          <p:nvPr>
            <p:ph idx="1"/>
            <p:extLst>
              <p:ext uri="{D42A27DB-BD31-4B8C-83A1-F6EECF244321}">
                <p14:modId xmlns:p14="http://schemas.microsoft.com/office/powerpoint/2010/main" val="1994527760"/>
              </p:ext>
            </p:extLst>
          </p:nvPr>
        </p:nvGraphicFramePr>
        <p:xfrm>
          <a:off x="5207667" y="211015"/>
          <a:ext cx="6496050" cy="59230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920336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C4B455-8AD8-4105-B0A7-32154E90891F}"/>
              </a:ext>
            </a:extLst>
          </p:cNvPr>
          <p:cNvSpPr>
            <a:spLocks noGrp="1"/>
          </p:cNvSpPr>
          <p:nvPr>
            <p:ph type="title"/>
          </p:nvPr>
        </p:nvSpPr>
        <p:spPr>
          <a:xfrm>
            <a:off x="182880" y="318051"/>
            <a:ext cx="4223757" cy="1325219"/>
          </a:xfrm>
        </p:spPr>
        <p:txBody>
          <a:bodyPr/>
          <a:lstStyle/>
          <a:p>
            <a:pPr algn="ctr"/>
            <a:r>
              <a:rPr lang="en-US" b="1" dirty="0">
                <a:solidFill>
                  <a:schemeClr val="tx1"/>
                </a:solidFill>
              </a:rPr>
              <a:t>Death by Natural Causes</a:t>
            </a:r>
            <a:br>
              <a:rPr lang="en-US" b="1" dirty="0">
                <a:solidFill>
                  <a:schemeClr val="tx1"/>
                </a:solidFill>
              </a:rPr>
            </a:br>
            <a:endParaRPr lang="en-US" b="1" dirty="0">
              <a:solidFill>
                <a:schemeClr val="tx1"/>
              </a:solidFill>
            </a:endParaRPr>
          </a:p>
        </p:txBody>
      </p:sp>
      <p:graphicFrame>
        <p:nvGraphicFramePr>
          <p:cNvPr id="9" name="Content Placeholder 8">
            <a:extLst>
              <a:ext uri="{FF2B5EF4-FFF2-40B4-BE49-F238E27FC236}">
                <a16:creationId xmlns:a16="http://schemas.microsoft.com/office/drawing/2014/main" id="{6829D06C-CEF2-4D0C-8C55-8CDD3F1E4AA6}"/>
              </a:ext>
            </a:extLst>
          </p:cNvPr>
          <p:cNvGraphicFramePr>
            <a:graphicFrameLocks noGrp="1"/>
          </p:cNvGraphicFramePr>
          <p:nvPr>
            <p:ph idx="1"/>
            <p:extLst>
              <p:ext uri="{D42A27DB-BD31-4B8C-83A1-F6EECF244321}">
                <p14:modId xmlns:p14="http://schemas.microsoft.com/office/powerpoint/2010/main" val="643657104"/>
              </p:ext>
            </p:extLst>
          </p:nvPr>
        </p:nvGraphicFramePr>
        <p:xfrm>
          <a:off x="4784725" y="731520"/>
          <a:ext cx="6718162" cy="528828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DC22D8C8-1DFF-4470-86CA-E1AEDE7378CF}"/>
              </a:ext>
            </a:extLst>
          </p:cNvPr>
          <p:cNvSpPr>
            <a:spLocks noGrp="1"/>
          </p:cNvSpPr>
          <p:nvPr>
            <p:ph type="body" sz="half" idx="2"/>
          </p:nvPr>
        </p:nvSpPr>
        <p:spPr/>
        <p:txBody>
          <a:bodyPr/>
          <a:lstStyle/>
          <a:p>
            <a:endParaRPr lang="en-US" dirty="0"/>
          </a:p>
        </p:txBody>
      </p:sp>
      <p:graphicFrame>
        <p:nvGraphicFramePr>
          <p:cNvPr id="11" name="Table 10">
            <a:extLst>
              <a:ext uri="{FF2B5EF4-FFF2-40B4-BE49-F238E27FC236}">
                <a16:creationId xmlns:a16="http://schemas.microsoft.com/office/drawing/2014/main" id="{485AE67E-7C06-4B07-A330-2A769432825C}"/>
              </a:ext>
            </a:extLst>
          </p:cNvPr>
          <p:cNvGraphicFramePr>
            <a:graphicFrameLocks noGrp="1"/>
          </p:cNvGraphicFramePr>
          <p:nvPr>
            <p:extLst>
              <p:ext uri="{D42A27DB-BD31-4B8C-83A1-F6EECF244321}">
                <p14:modId xmlns:p14="http://schemas.microsoft.com/office/powerpoint/2010/main" val="3693317083"/>
              </p:ext>
            </p:extLst>
          </p:nvPr>
        </p:nvGraphicFramePr>
        <p:xfrm>
          <a:off x="182880" y="1404327"/>
          <a:ext cx="4223757" cy="4757322"/>
        </p:xfrm>
        <a:graphic>
          <a:graphicData uri="http://schemas.openxmlformats.org/drawingml/2006/table">
            <a:tbl>
              <a:tblPr>
                <a:tableStyleId>{5C22544A-7EE6-4342-B048-85BDC9FD1C3A}</a:tableStyleId>
              </a:tblPr>
              <a:tblGrid>
                <a:gridCol w="2711934">
                  <a:extLst>
                    <a:ext uri="{9D8B030D-6E8A-4147-A177-3AD203B41FA5}">
                      <a16:colId xmlns:a16="http://schemas.microsoft.com/office/drawing/2014/main" val="1103990305"/>
                    </a:ext>
                  </a:extLst>
                </a:gridCol>
                <a:gridCol w="1511823">
                  <a:extLst>
                    <a:ext uri="{9D8B030D-6E8A-4147-A177-3AD203B41FA5}">
                      <a16:colId xmlns:a16="http://schemas.microsoft.com/office/drawing/2014/main" val="3856149911"/>
                    </a:ext>
                  </a:extLst>
                </a:gridCol>
              </a:tblGrid>
              <a:tr h="707538">
                <a:tc>
                  <a:txBody>
                    <a:bodyPr/>
                    <a:lstStyle/>
                    <a:p>
                      <a:pPr algn="ctr" fontAlgn="ctr"/>
                      <a:r>
                        <a:rPr lang="en-US" sz="1800" b="1" u="none" strike="noStrike" dirty="0">
                          <a:effectLst/>
                        </a:rPr>
                        <a:t>Neurological: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111</a:t>
                      </a:r>
                    </a:p>
                  </a:txBody>
                  <a:tcPr marL="9525" marR="9525" marT="9525" marB="0" anchor="ctr"/>
                </a:tc>
                <a:extLst>
                  <a:ext uri="{0D108BD9-81ED-4DB2-BD59-A6C34878D82A}">
                    <a16:rowId xmlns:a16="http://schemas.microsoft.com/office/drawing/2014/main" val="3599071159"/>
                  </a:ext>
                </a:extLst>
              </a:tr>
              <a:tr h="506223">
                <a:tc>
                  <a:txBody>
                    <a:bodyPr/>
                    <a:lstStyle/>
                    <a:p>
                      <a:pPr algn="ctr" fontAlgn="ctr"/>
                      <a:r>
                        <a:rPr lang="en-US" sz="1800" b="1" u="none" strike="noStrike" dirty="0">
                          <a:effectLst/>
                        </a:rPr>
                        <a:t>Cardiac: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i="0" u="none" strike="noStrike" dirty="0">
                          <a:solidFill>
                            <a:srgbClr val="000000"/>
                          </a:solidFill>
                          <a:effectLst/>
                          <a:latin typeface="Calibri" panose="020F0502020204030204" pitchFamily="34" charset="0"/>
                        </a:rPr>
                        <a:t>91</a:t>
                      </a:r>
                    </a:p>
                  </a:txBody>
                  <a:tcPr marL="9525" marR="9525" marT="9525" marB="0" anchor="ctr"/>
                </a:tc>
                <a:extLst>
                  <a:ext uri="{0D108BD9-81ED-4DB2-BD59-A6C34878D82A}">
                    <a16:rowId xmlns:a16="http://schemas.microsoft.com/office/drawing/2014/main" val="3129601904"/>
                  </a:ext>
                </a:extLst>
              </a:tr>
              <a:tr h="506223">
                <a:tc>
                  <a:txBody>
                    <a:bodyPr/>
                    <a:lstStyle/>
                    <a:p>
                      <a:pPr algn="ctr" fontAlgn="ctr"/>
                      <a:r>
                        <a:rPr lang="en-US" sz="1800" b="1" u="none" strike="noStrike" dirty="0">
                          <a:effectLst/>
                        </a:rPr>
                        <a:t>Renal (Kidney):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14</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55877194"/>
                  </a:ext>
                </a:extLst>
              </a:tr>
              <a:tr h="506223">
                <a:tc>
                  <a:txBody>
                    <a:bodyPr/>
                    <a:lstStyle/>
                    <a:p>
                      <a:pPr algn="ctr" fontAlgn="ctr"/>
                      <a:r>
                        <a:rPr lang="en-US" sz="1800" b="1" u="none" strike="noStrike" dirty="0">
                          <a:effectLst/>
                        </a:rPr>
                        <a:t>Pulmonary: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35</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6838269"/>
                  </a:ext>
                </a:extLst>
              </a:tr>
              <a:tr h="506223">
                <a:tc>
                  <a:txBody>
                    <a:bodyPr/>
                    <a:lstStyle/>
                    <a:p>
                      <a:pPr algn="ctr" fontAlgn="ctr"/>
                      <a:r>
                        <a:rPr lang="en-US" sz="1800" b="1" u="none" strike="noStrike" dirty="0">
                          <a:effectLst/>
                        </a:rPr>
                        <a:t>Hepatic (Liver):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6</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71148006"/>
                  </a:ext>
                </a:extLst>
              </a:tr>
              <a:tr h="506223">
                <a:tc>
                  <a:txBody>
                    <a:bodyPr/>
                    <a:lstStyle/>
                    <a:p>
                      <a:pPr algn="ctr" fontAlgn="ctr"/>
                      <a:r>
                        <a:rPr lang="en-US" sz="1800" b="1" u="none" strike="noStrike" dirty="0">
                          <a:effectLst/>
                        </a:rPr>
                        <a:t>Endocrine: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3</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865088"/>
                  </a:ext>
                </a:extLst>
              </a:tr>
              <a:tr h="506223">
                <a:tc>
                  <a:txBody>
                    <a:bodyPr/>
                    <a:lstStyle/>
                    <a:p>
                      <a:pPr algn="ctr" fontAlgn="ctr"/>
                      <a:r>
                        <a:rPr lang="en-US" sz="1800" b="1" u="none" strike="noStrike" dirty="0">
                          <a:effectLst/>
                        </a:rPr>
                        <a:t>Cancer: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a:effectLst/>
                        </a:rPr>
                        <a:t>78</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28691647"/>
                  </a:ext>
                </a:extLst>
              </a:tr>
              <a:tr h="506223">
                <a:tc>
                  <a:txBody>
                    <a:bodyPr/>
                    <a:lstStyle/>
                    <a:p>
                      <a:pPr algn="ctr" fontAlgn="ctr"/>
                      <a:r>
                        <a:rPr lang="en-US" sz="1800" b="1" u="none" strike="noStrike" dirty="0">
                          <a:effectLst/>
                        </a:rPr>
                        <a:t>COVID: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a:effectLst/>
                        </a:rPr>
                        <a:t>6</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49808829"/>
                  </a:ext>
                </a:extLst>
              </a:tr>
              <a:tr h="506223">
                <a:tc>
                  <a:txBody>
                    <a:bodyPr/>
                    <a:lstStyle/>
                    <a:p>
                      <a:pPr algn="ctr" fontAlgn="ctr"/>
                      <a:r>
                        <a:rPr lang="en-US" sz="1800" b="1" u="none" strike="noStrike" dirty="0">
                          <a:effectLst/>
                        </a:rPr>
                        <a:t>Other: </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a:effectLst/>
                        </a:rPr>
                        <a:t>16</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93133050"/>
                  </a:ext>
                </a:extLst>
              </a:tr>
            </a:tbl>
          </a:graphicData>
        </a:graphic>
      </p:graphicFrame>
    </p:spTree>
    <p:extLst>
      <p:ext uri="{BB962C8B-B14F-4D97-AF65-F5344CB8AC3E}">
        <p14:creationId xmlns:p14="http://schemas.microsoft.com/office/powerpoint/2010/main" val="427413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F5618-154F-4280-A820-F3ED78816AB6}"/>
              </a:ext>
            </a:extLst>
          </p:cNvPr>
          <p:cNvSpPr>
            <a:spLocks noGrp="1"/>
          </p:cNvSpPr>
          <p:nvPr>
            <p:ph type="title"/>
          </p:nvPr>
        </p:nvSpPr>
        <p:spPr/>
        <p:txBody>
          <a:bodyPr/>
          <a:lstStyle/>
          <a:p>
            <a:pPr algn="ctr"/>
            <a:r>
              <a:rPr lang="en-US" sz="4000" dirty="0"/>
              <a:t>    </a:t>
            </a:r>
            <a:r>
              <a:rPr lang="en-US" sz="4000" dirty="0">
                <a:solidFill>
                  <a:schemeClr val="bg1"/>
                </a:solidFill>
              </a:rPr>
              <a:t>   Unnatural Causes</a:t>
            </a:r>
          </a:p>
        </p:txBody>
      </p:sp>
      <mc:AlternateContent xmlns:mc="http://schemas.openxmlformats.org/markup-compatibility/2006">
        <mc:Choice xmlns:cx2="http://schemas.microsoft.com/office/drawing/2015/10/21/chartex" Requires="cx2">
          <p:graphicFrame>
            <p:nvGraphicFramePr>
              <p:cNvPr id="7" name="Content Placeholder 6">
                <a:extLst>
                  <a:ext uri="{FF2B5EF4-FFF2-40B4-BE49-F238E27FC236}">
                    <a16:creationId xmlns:a16="http://schemas.microsoft.com/office/drawing/2014/main" id="{94FFBB4F-762A-4139-8A20-379374EA43F2}"/>
                  </a:ext>
                </a:extLst>
              </p:cNvPr>
              <p:cNvGraphicFramePr>
                <a:graphicFrameLocks noGrp="1"/>
              </p:cNvGraphicFramePr>
              <p:nvPr>
                <p:ph idx="1"/>
                <p:extLst>
                  <p:ext uri="{D42A27DB-BD31-4B8C-83A1-F6EECF244321}">
                    <p14:modId xmlns:p14="http://schemas.microsoft.com/office/powerpoint/2010/main" val="2555659138"/>
                  </p:ext>
                </p:extLst>
              </p:nvPr>
            </p:nvGraphicFramePr>
            <p:xfrm>
              <a:off x="1450975" y="1589648"/>
              <a:ext cx="9291638" cy="3882683"/>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7" name="Content Placeholder 6">
                <a:extLst>
                  <a:ext uri="{FF2B5EF4-FFF2-40B4-BE49-F238E27FC236}">
                    <a16:creationId xmlns:a16="http://schemas.microsoft.com/office/drawing/2014/main" id="{94FFBB4F-762A-4139-8A20-379374EA43F2}"/>
                  </a:ext>
                </a:extLst>
              </p:cNvPr>
              <p:cNvPicPr>
                <a:picLocks noGrp="1" noRot="1" noChangeAspect="1" noMove="1" noResize="1" noEditPoints="1" noAdjustHandles="1" noChangeArrowheads="1" noChangeShapeType="1"/>
              </p:cNvPicPr>
              <p:nvPr/>
            </p:nvPicPr>
            <p:blipFill>
              <a:blip r:embed="rId3"/>
              <a:stretch>
                <a:fillRect/>
              </a:stretch>
            </p:blipFill>
            <p:spPr>
              <a:xfrm>
                <a:off x="1450975" y="1589648"/>
                <a:ext cx="9291638" cy="3882683"/>
              </a:xfrm>
              <a:prstGeom prst="rect">
                <a:avLst/>
              </a:prstGeom>
            </p:spPr>
          </p:pic>
        </mc:Fallback>
      </mc:AlternateContent>
    </p:spTree>
    <p:extLst>
      <p:ext uri="{BB962C8B-B14F-4D97-AF65-F5344CB8AC3E}">
        <p14:creationId xmlns:p14="http://schemas.microsoft.com/office/powerpoint/2010/main" val="579080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AEAF4A-5F80-4FDA-9165-5580B3CFEBBA}"/>
              </a:ext>
            </a:extLst>
          </p:cNvPr>
          <p:cNvSpPr>
            <a:spLocks noGrp="1"/>
          </p:cNvSpPr>
          <p:nvPr>
            <p:ph type="title"/>
          </p:nvPr>
        </p:nvSpPr>
        <p:spPr>
          <a:xfrm>
            <a:off x="1154954" y="970723"/>
            <a:ext cx="9287759" cy="510209"/>
          </a:xfrm>
        </p:spPr>
        <p:txBody>
          <a:bodyPr/>
          <a:lstStyle/>
          <a:p>
            <a:pPr algn="ctr"/>
            <a:r>
              <a:rPr lang="en-US" sz="2800" b="1" dirty="0">
                <a:solidFill>
                  <a:schemeClr val="bg1"/>
                </a:solidFill>
              </a:rPr>
              <a:t>       Motor Vehicle Collision Deaths</a:t>
            </a:r>
          </a:p>
        </p:txBody>
      </p:sp>
      <p:graphicFrame>
        <p:nvGraphicFramePr>
          <p:cNvPr id="10" name="Content Placeholder 9">
            <a:extLst>
              <a:ext uri="{FF2B5EF4-FFF2-40B4-BE49-F238E27FC236}">
                <a16:creationId xmlns:a16="http://schemas.microsoft.com/office/drawing/2014/main" id="{C46F62CF-D9A8-4831-A85D-28AB4687B298}"/>
              </a:ext>
            </a:extLst>
          </p:cNvPr>
          <p:cNvGraphicFramePr>
            <a:graphicFrameLocks noGrp="1"/>
          </p:cNvGraphicFramePr>
          <p:nvPr>
            <p:ph idx="1"/>
            <p:extLst>
              <p:ext uri="{D42A27DB-BD31-4B8C-83A1-F6EECF244321}">
                <p14:modId xmlns:p14="http://schemas.microsoft.com/office/powerpoint/2010/main" val="1489525798"/>
              </p:ext>
            </p:extLst>
          </p:nvPr>
        </p:nvGraphicFramePr>
        <p:xfrm>
          <a:off x="1114317" y="1895061"/>
          <a:ext cx="3441700" cy="3737112"/>
        </p:xfrm>
        <a:graphic>
          <a:graphicData uri="http://schemas.openxmlformats.org/drawingml/2006/table">
            <a:tbl>
              <a:tblPr>
                <a:tableStyleId>{5C22544A-7EE6-4342-B048-85BDC9FD1C3A}</a:tableStyleId>
              </a:tblPr>
              <a:tblGrid>
                <a:gridCol w="2209800">
                  <a:extLst>
                    <a:ext uri="{9D8B030D-6E8A-4147-A177-3AD203B41FA5}">
                      <a16:colId xmlns:a16="http://schemas.microsoft.com/office/drawing/2014/main" val="3737964757"/>
                    </a:ext>
                  </a:extLst>
                </a:gridCol>
                <a:gridCol w="1231900">
                  <a:extLst>
                    <a:ext uri="{9D8B030D-6E8A-4147-A177-3AD203B41FA5}">
                      <a16:colId xmlns:a16="http://schemas.microsoft.com/office/drawing/2014/main" val="3779225013"/>
                    </a:ext>
                  </a:extLst>
                </a:gridCol>
              </a:tblGrid>
              <a:tr h="934278">
                <a:tc>
                  <a:txBody>
                    <a:bodyPr/>
                    <a:lstStyle/>
                    <a:p>
                      <a:pPr algn="ctr" fontAlgn="ctr"/>
                      <a:r>
                        <a:rPr lang="en-US" sz="3200" b="1" u="none" strike="noStrike" dirty="0">
                          <a:effectLst/>
                          <a:latin typeface="Aharoni" panose="020B0604020202020204" pitchFamily="2" charset="-79"/>
                          <a:cs typeface="Aharoni" panose="020B0604020202020204" pitchFamily="2" charset="-79"/>
                        </a:rPr>
                        <a:t>Auto/SUV</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ctr"/>
                </a:tc>
                <a:tc>
                  <a:txBody>
                    <a:bodyPr/>
                    <a:lstStyle/>
                    <a:p>
                      <a:pPr algn="ctr" fontAlgn="b"/>
                      <a:r>
                        <a:rPr lang="en-US" sz="3200" b="1" i="0" u="none" strike="noStrike" dirty="0">
                          <a:solidFill>
                            <a:srgbClr val="000000"/>
                          </a:solidFill>
                          <a:effectLst/>
                          <a:latin typeface="Aharoni" panose="020B0604020202020204" pitchFamily="2" charset="-79"/>
                          <a:cs typeface="Aharoni" panose="020B0604020202020204" pitchFamily="2" charset="-79"/>
                        </a:rPr>
                        <a:t>8</a:t>
                      </a:r>
                    </a:p>
                  </a:txBody>
                  <a:tcPr marL="9525" marR="9525" marT="9525" marB="0" anchor="b"/>
                </a:tc>
                <a:extLst>
                  <a:ext uri="{0D108BD9-81ED-4DB2-BD59-A6C34878D82A}">
                    <a16:rowId xmlns:a16="http://schemas.microsoft.com/office/drawing/2014/main" val="2495811797"/>
                  </a:ext>
                </a:extLst>
              </a:tr>
              <a:tr h="934278">
                <a:tc>
                  <a:txBody>
                    <a:bodyPr/>
                    <a:lstStyle/>
                    <a:p>
                      <a:pPr algn="ctr" fontAlgn="ctr"/>
                      <a:r>
                        <a:rPr lang="en-US" sz="3200" b="1" u="none" strike="noStrike" dirty="0">
                          <a:effectLst/>
                          <a:latin typeface="Aharoni" panose="020B0604020202020204" pitchFamily="2" charset="-79"/>
                          <a:cs typeface="Aharoni" panose="020B0604020202020204" pitchFamily="2" charset="-79"/>
                        </a:rPr>
                        <a:t>Motorcycle</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ctr"/>
                </a:tc>
                <a:tc>
                  <a:txBody>
                    <a:bodyPr/>
                    <a:lstStyle/>
                    <a:p>
                      <a:pPr algn="ctr" fontAlgn="b"/>
                      <a:r>
                        <a:rPr lang="en-US" sz="3200" b="1" u="none" strike="noStrike" dirty="0">
                          <a:effectLst/>
                          <a:latin typeface="Aharoni" panose="020B0604020202020204" pitchFamily="2" charset="-79"/>
                          <a:cs typeface="Aharoni" panose="020B0604020202020204" pitchFamily="2" charset="-79"/>
                        </a:rPr>
                        <a:t>1</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b"/>
                </a:tc>
                <a:extLst>
                  <a:ext uri="{0D108BD9-81ED-4DB2-BD59-A6C34878D82A}">
                    <a16:rowId xmlns:a16="http://schemas.microsoft.com/office/drawing/2014/main" val="3489040435"/>
                  </a:ext>
                </a:extLst>
              </a:tr>
              <a:tr h="934278">
                <a:tc>
                  <a:txBody>
                    <a:bodyPr/>
                    <a:lstStyle/>
                    <a:p>
                      <a:pPr algn="ctr" fontAlgn="ctr"/>
                      <a:r>
                        <a:rPr lang="en-US" sz="3200" b="1" u="none" strike="noStrike" dirty="0">
                          <a:effectLst/>
                          <a:latin typeface="Aharoni" panose="020B0604020202020204" pitchFamily="2" charset="-79"/>
                          <a:cs typeface="Aharoni" panose="020B0604020202020204" pitchFamily="2" charset="-79"/>
                        </a:rPr>
                        <a:t>Pedestrian:</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ctr"/>
                </a:tc>
                <a:tc>
                  <a:txBody>
                    <a:bodyPr/>
                    <a:lstStyle/>
                    <a:p>
                      <a:pPr algn="ctr" fontAlgn="b"/>
                      <a:r>
                        <a:rPr lang="en-US" sz="3200" b="1" u="none" strike="noStrike" dirty="0">
                          <a:effectLst/>
                          <a:latin typeface="Aharoni" panose="020B0604020202020204" pitchFamily="2" charset="-79"/>
                          <a:cs typeface="Aharoni" panose="020B0604020202020204" pitchFamily="2" charset="-79"/>
                        </a:rPr>
                        <a:t>3</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b"/>
                </a:tc>
                <a:extLst>
                  <a:ext uri="{0D108BD9-81ED-4DB2-BD59-A6C34878D82A}">
                    <a16:rowId xmlns:a16="http://schemas.microsoft.com/office/drawing/2014/main" val="506738009"/>
                  </a:ext>
                </a:extLst>
              </a:tr>
              <a:tr h="934278">
                <a:tc>
                  <a:txBody>
                    <a:bodyPr/>
                    <a:lstStyle/>
                    <a:p>
                      <a:pPr algn="ctr" fontAlgn="ctr"/>
                      <a:r>
                        <a:rPr lang="en-US" sz="3200" b="1" u="none" strike="noStrike" dirty="0">
                          <a:effectLst/>
                          <a:latin typeface="Aharoni" panose="020B0604020202020204" pitchFamily="2" charset="-79"/>
                          <a:cs typeface="Aharoni" panose="020B0604020202020204" pitchFamily="2" charset="-79"/>
                        </a:rPr>
                        <a:t>Other:</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ctr"/>
                </a:tc>
                <a:tc>
                  <a:txBody>
                    <a:bodyPr/>
                    <a:lstStyle/>
                    <a:p>
                      <a:pPr algn="ctr" fontAlgn="b"/>
                      <a:r>
                        <a:rPr lang="en-US" sz="3200" b="1" u="none" strike="noStrike" dirty="0">
                          <a:effectLst/>
                          <a:latin typeface="Aharoni" panose="020B0604020202020204" pitchFamily="2" charset="-79"/>
                          <a:cs typeface="Aharoni" panose="020B0604020202020204" pitchFamily="2" charset="-79"/>
                        </a:rPr>
                        <a:t>3</a:t>
                      </a:r>
                      <a:endParaRPr lang="en-US" sz="3200" b="1" i="0" u="none" strike="noStrike" dirty="0">
                        <a:solidFill>
                          <a:srgbClr val="000000"/>
                        </a:solidFill>
                        <a:effectLst/>
                        <a:latin typeface="Aharoni" panose="020B0604020202020204" pitchFamily="2" charset="-79"/>
                        <a:cs typeface="Aharoni" panose="020B0604020202020204" pitchFamily="2" charset="-79"/>
                      </a:endParaRPr>
                    </a:p>
                  </a:txBody>
                  <a:tcPr marL="9525" marR="9525" marT="9525" marB="0" anchor="b"/>
                </a:tc>
                <a:extLst>
                  <a:ext uri="{0D108BD9-81ED-4DB2-BD59-A6C34878D82A}">
                    <a16:rowId xmlns:a16="http://schemas.microsoft.com/office/drawing/2014/main" val="2235861944"/>
                  </a:ext>
                </a:extLst>
              </a:tr>
            </a:tbl>
          </a:graphicData>
        </a:graphic>
      </p:graphicFrame>
      <p:graphicFrame>
        <p:nvGraphicFramePr>
          <p:cNvPr id="11" name="Chart 10">
            <a:extLst>
              <a:ext uri="{FF2B5EF4-FFF2-40B4-BE49-F238E27FC236}">
                <a16:creationId xmlns:a16="http://schemas.microsoft.com/office/drawing/2014/main" id="{34F68371-5F83-425E-8D2F-FC802FA5D835}"/>
              </a:ext>
            </a:extLst>
          </p:cNvPr>
          <p:cNvGraphicFramePr>
            <a:graphicFrameLocks/>
          </p:cNvGraphicFramePr>
          <p:nvPr>
            <p:extLst>
              <p:ext uri="{D42A27DB-BD31-4B8C-83A1-F6EECF244321}">
                <p14:modId xmlns:p14="http://schemas.microsoft.com/office/powerpoint/2010/main" val="1082146038"/>
              </p:ext>
            </p:extLst>
          </p:nvPr>
        </p:nvGraphicFramePr>
        <p:xfrm>
          <a:off x="4556017" y="1895061"/>
          <a:ext cx="6907113" cy="37371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9350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9675B-64CA-4022-9105-67F5E0AFE1DB}"/>
              </a:ext>
            </a:extLst>
          </p:cNvPr>
          <p:cNvSpPr>
            <a:spLocks noGrp="1"/>
          </p:cNvSpPr>
          <p:nvPr>
            <p:ph type="title"/>
          </p:nvPr>
        </p:nvSpPr>
        <p:spPr>
          <a:xfrm>
            <a:off x="1204801" y="155715"/>
            <a:ext cx="3831431" cy="954660"/>
          </a:xfrm>
        </p:spPr>
        <p:txBody>
          <a:bodyPr/>
          <a:lstStyle/>
          <a:p>
            <a:pPr algn="ctr"/>
            <a:r>
              <a:rPr lang="en-US" b="1" dirty="0">
                <a:solidFill>
                  <a:schemeClr val="tx1"/>
                </a:solidFill>
              </a:rPr>
              <a:t>Deaths by age</a:t>
            </a:r>
            <a:r>
              <a:rPr lang="en-US" b="1" dirty="0">
                <a:solidFill>
                  <a:schemeClr val="bg1"/>
                </a:solidFill>
              </a:rPr>
              <a:t> group:</a:t>
            </a:r>
            <a:endParaRPr lang="en-US" dirty="0">
              <a:solidFill>
                <a:schemeClr val="bg1"/>
              </a:solidFill>
            </a:endParaRPr>
          </a:p>
        </p:txBody>
      </p:sp>
      <p:graphicFrame>
        <p:nvGraphicFramePr>
          <p:cNvPr id="5" name="Content Placeholder 4">
            <a:extLst>
              <a:ext uri="{FF2B5EF4-FFF2-40B4-BE49-F238E27FC236}">
                <a16:creationId xmlns:a16="http://schemas.microsoft.com/office/drawing/2014/main" id="{A85E942E-184C-4432-B95F-6D5F5D0B5BF2}"/>
              </a:ext>
            </a:extLst>
          </p:cNvPr>
          <p:cNvGraphicFramePr>
            <a:graphicFrameLocks noGrp="1"/>
          </p:cNvGraphicFramePr>
          <p:nvPr>
            <p:ph idx="1"/>
            <p:extLst>
              <p:ext uri="{D42A27DB-BD31-4B8C-83A1-F6EECF244321}">
                <p14:modId xmlns:p14="http://schemas.microsoft.com/office/powerpoint/2010/main" val="3565669507"/>
              </p:ext>
            </p:extLst>
          </p:nvPr>
        </p:nvGraphicFramePr>
        <p:xfrm>
          <a:off x="1204800" y="1110375"/>
          <a:ext cx="3831431" cy="4637249"/>
        </p:xfrm>
        <a:graphic>
          <a:graphicData uri="http://schemas.openxmlformats.org/drawingml/2006/table">
            <a:tbl>
              <a:tblPr>
                <a:tableStyleId>{5C22544A-7EE6-4342-B048-85BDC9FD1C3A}</a:tableStyleId>
              </a:tblPr>
              <a:tblGrid>
                <a:gridCol w="2460033">
                  <a:extLst>
                    <a:ext uri="{9D8B030D-6E8A-4147-A177-3AD203B41FA5}">
                      <a16:colId xmlns:a16="http://schemas.microsoft.com/office/drawing/2014/main" val="1775865034"/>
                    </a:ext>
                  </a:extLst>
                </a:gridCol>
                <a:gridCol w="1371398">
                  <a:extLst>
                    <a:ext uri="{9D8B030D-6E8A-4147-A177-3AD203B41FA5}">
                      <a16:colId xmlns:a16="http://schemas.microsoft.com/office/drawing/2014/main" val="2880381838"/>
                    </a:ext>
                  </a:extLst>
                </a:gridCol>
              </a:tblGrid>
              <a:tr h="543838">
                <a:tc>
                  <a:txBody>
                    <a:bodyPr/>
                    <a:lstStyle/>
                    <a:p>
                      <a:pPr algn="ctr" fontAlgn="ctr"/>
                      <a:r>
                        <a:rPr lang="en-US" sz="2400" b="1" u="none" strike="noStrike" dirty="0">
                          <a:effectLst/>
                        </a:rPr>
                        <a:t>0-1:</a:t>
                      </a:r>
                      <a:endParaRPr lang="en-US" sz="2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2856448931"/>
                  </a:ext>
                </a:extLst>
              </a:tr>
              <a:tr h="584773">
                <a:tc>
                  <a:txBody>
                    <a:bodyPr/>
                    <a:lstStyle/>
                    <a:p>
                      <a:pPr algn="ctr" fontAlgn="ctr"/>
                      <a:r>
                        <a:rPr lang="en-US" sz="2400" b="1" u="none" strike="noStrike" dirty="0">
                          <a:effectLst/>
                        </a:rPr>
                        <a:t>1-5:</a:t>
                      </a:r>
                      <a:endParaRPr lang="en-US" sz="2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7406294"/>
                  </a:ext>
                </a:extLst>
              </a:tr>
              <a:tr h="584773">
                <a:tc>
                  <a:txBody>
                    <a:bodyPr/>
                    <a:lstStyle/>
                    <a:p>
                      <a:pPr algn="ctr" fontAlgn="ctr"/>
                      <a:r>
                        <a:rPr lang="en-US" sz="2400" b="1" u="none" strike="noStrike">
                          <a:effectLst/>
                        </a:rPr>
                        <a:t>6-10:</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5391903"/>
                  </a:ext>
                </a:extLst>
              </a:tr>
              <a:tr h="584773">
                <a:tc>
                  <a:txBody>
                    <a:bodyPr/>
                    <a:lstStyle/>
                    <a:p>
                      <a:pPr algn="ctr" fontAlgn="ctr"/>
                      <a:r>
                        <a:rPr lang="en-US" sz="2400" b="1" u="none" strike="noStrike">
                          <a:effectLst/>
                        </a:rPr>
                        <a:t>11-17:</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1462909"/>
                  </a:ext>
                </a:extLst>
              </a:tr>
              <a:tr h="584773">
                <a:tc>
                  <a:txBody>
                    <a:bodyPr/>
                    <a:lstStyle/>
                    <a:p>
                      <a:pPr algn="ctr" fontAlgn="ctr"/>
                      <a:r>
                        <a:rPr lang="en-US" sz="2400" b="1" u="none" strike="noStrike">
                          <a:effectLst/>
                        </a:rPr>
                        <a:t>18-25:</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4</a:t>
                      </a:r>
                    </a:p>
                  </a:txBody>
                  <a:tcPr marL="9525" marR="9525" marT="9525" marB="0" anchor="b"/>
                </a:tc>
                <a:extLst>
                  <a:ext uri="{0D108BD9-81ED-4DB2-BD59-A6C34878D82A}">
                    <a16:rowId xmlns:a16="http://schemas.microsoft.com/office/drawing/2014/main" val="915218355"/>
                  </a:ext>
                </a:extLst>
              </a:tr>
              <a:tr h="584773">
                <a:tc>
                  <a:txBody>
                    <a:bodyPr/>
                    <a:lstStyle/>
                    <a:p>
                      <a:pPr algn="ctr" fontAlgn="ctr"/>
                      <a:r>
                        <a:rPr lang="en-US" sz="2400" b="1" u="none" strike="noStrike">
                          <a:effectLst/>
                        </a:rPr>
                        <a:t>26-44:</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31</a:t>
                      </a:r>
                    </a:p>
                  </a:txBody>
                  <a:tcPr marL="9525" marR="9525" marT="9525" marB="0" anchor="b"/>
                </a:tc>
                <a:extLst>
                  <a:ext uri="{0D108BD9-81ED-4DB2-BD59-A6C34878D82A}">
                    <a16:rowId xmlns:a16="http://schemas.microsoft.com/office/drawing/2014/main" val="344519822"/>
                  </a:ext>
                </a:extLst>
              </a:tr>
              <a:tr h="584773">
                <a:tc>
                  <a:txBody>
                    <a:bodyPr/>
                    <a:lstStyle/>
                    <a:p>
                      <a:pPr algn="ctr" fontAlgn="ctr"/>
                      <a:r>
                        <a:rPr lang="en-US" sz="2400" b="1" u="none" strike="noStrike">
                          <a:effectLst/>
                        </a:rPr>
                        <a:t>45-64:</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82</a:t>
                      </a:r>
                    </a:p>
                  </a:txBody>
                  <a:tcPr marL="9525" marR="9525" marT="9525" marB="0" anchor="b"/>
                </a:tc>
                <a:extLst>
                  <a:ext uri="{0D108BD9-81ED-4DB2-BD59-A6C34878D82A}">
                    <a16:rowId xmlns:a16="http://schemas.microsoft.com/office/drawing/2014/main" val="2045377707"/>
                  </a:ext>
                </a:extLst>
              </a:tr>
              <a:tr h="584773">
                <a:tc>
                  <a:txBody>
                    <a:bodyPr/>
                    <a:lstStyle/>
                    <a:p>
                      <a:pPr algn="ctr" fontAlgn="ctr"/>
                      <a:r>
                        <a:rPr lang="en-US" sz="2400" b="1" u="none" strike="noStrike">
                          <a:effectLst/>
                        </a:rPr>
                        <a:t>65-100:</a:t>
                      </a:r>
                      <a:endParaRPr lang="en-US" sz="24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337</a:t>
                      </a:r>
                    </a:p>
                  </a:txBody>
                  <a:tcPr marL="9525" marR="9525" marT="9525" marB="0" anchor="b"/>
                </a:tc>
                <a:extLst>
                  <a:ext uri="{0D108BD9-81ED-4DB2-BD59-A6C34878D82A}">
                    <a16:rowId xmlns:a16="http://schemas.microsoft.com/office/drawing/2014/main" val="1475218004"/>
                  </a:ext>
                </a:extLst>
              </a:tr>
            </a:tbl>
          </a:graphicData>
        </a:graphic>
      </p:graphicFrame>
      <p:graphicFrame>
        <p:nvGraphicFramePr>
          <p:cNvPr id="6" name="Chart 5">
            <a:extLst>
              <a:ext uri="{FF2B5EF4-FFF2-40B4-BE49-F238E27FC236}">
                <a16:creationId xmlns:a16="http://schemas.microsoft.com/office/drawing/2014/main" id="{32EC6227-6095-4493-80F9-9AF84B680E86}"/>
              </a:ext>
            </a:extLst>
          </p:cNvPr>
          <p:cNvGraphicFramePr>
            <a:graphicFrameLocks/>
          </p:cNvGraphicFramePr>
          <p:nvPr>
            <p:extLst>
              <p:ext uri="{D42A27DB-BD31-4B8C-83A1-F6EECF244321}">
                <p14:modId xmlns:p14="http://schemas.microsoft.com/office/powerpoint/2010/main" val="1390204873"/>
              </p:ext>
            </p:extLst>
          </p:nvPr>
        </p:nvGraphicFramePr>
        <p:xfrm>
          <a:off x="5441853" y="833509"/>
          <a:ext cx="5770098" cy="48578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3837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B58E43EE-E633-4439-908D-B6F1E1258580}"/>
              </a:ext>
            </a:extLst>
          </p:cNvPr>
          <p:cNvGraphicFramePr>
            <a:graphicFrameLocks/>
          </p:cNvGraphicFramePr>
          <p:nvPr>
            <p:extLst>
              <p:ext uri="{D42A27DB-BD31-4B8C-83A1-F6EECF244321}">
                <p14:modId xmlns:p14="http://schemas.microsoft.com/office/powerpoint/2010/main" val="2469621506"/>
              </p:ext>
            </p:extLst>
          </p:nvPr>
        </p:nvGraphicFramePr>
        <p:xfrm>
          <a:off x="1031630" y="239151"/>
          <a:ext cx="10128739" cy="53879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4644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5FDFB4E-E5F5-43C1-A271-AD211196695F}"/>
              </a:ext>
            </a:extLst>
          </p:cNvPr>
          <p:cNvGraphicFramePr>
            <a:graphicFrameLocks/>
          </p:cNvGraphicFramePr>
          <p:nvPr>
            <p:extLst>
              <p:ext uri="{D42A27DB-BD31-4B8C-83A1-F6EECF244321}">
                <p14:modId xmlns:p14="http://schemas.microsoft.com/office/powerpoint/2010/main" val="668861493"/>
              </p:ext>
            </p:extLst>
          </p:nvPr>
        </p:nvGraphicFramePr>
        <p:xfrm>
          <a:off x="450166" y="703385"/>
          <a:ext cx="11085342" cy="557080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66B1EA4-545B-4803-9744-B7B7B4A972D3}"/>
              </a:ext>
            </a:extLst>
          </p:cNvPr>
          <p:cNvSpPr txBox="1"/>
          <p:nvPr/>
        </p:nvSpPr>
        <p:spPr>
          <a:xfrm>
            <a:off x="1688124" y="393895"/>
            <a:ext cx="8126074" cy="461665"/>
          </a:xfrm>
          <a:prstGeom prst="rect">
            <a:avLst/>
          </a:prstGeom>
          <a:noFill/>
        </p:spPr>
        <p:txBody>
          <a:bodyPr wrap="square" rtlCol="0">
            <a:spAutoFit/>
          </a:bodyPr>
          <a:lstStyle/>
          <a:p>
            <a:pPr algn="ctr"/>
            <a:r>
              <a:rPr lang="en-US" sz="2400" dirty="0"/>
              <a:t>Manner of Death</a:t>
            </a:r>
          </a:p>
        </p:txBody>
      </p:sp>
    </p:spTree>
    <p:extLst>
      <p:ext uri="{BB962C8B-B14F-4D97-AF65-F5344CB8AC3E}">
        <p14:creationId xmlns:p14="http://schemas.microsoft.com/office/powerpoint/2010/main" val="391551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6DAAD-1B79-4D3E-8990-44BE42914D9C}"/>
              </a:ext>
            </a:extLst>
          </p:cNvPr>
          <p:cNvSpPr>
            <a:spLocks noGrp="1"/>
          </p:cNvSpPr>
          <p:nvPr>
            <p:ph type="title"/>
          </p:nvPr>
        </p:nvSpPr>
        <p:spPr>
          <a:xfrm>
            <a:off x="1154953" y="350125"/>
            <a:ext cx="8825659" cy="706964"/>
          </a:xfrm>
        </p:spPr>
        <p:txBody>
          <a:bodyPr/>
          <a:lstStyle/>
          <a:p>
            <a:r>
              <a:rPr lang="en-US" b="1" dirty="0">
                <a:solidFill>
                  <a:schemeClr val="bg1"/>
                </a:solidFill>
              </a:rPr>
              <a:t>           2020 Accomplishments</a:t>
            </a:r>
          </a:p>
        </p:txBody>
      </p:sp>
      <p:sp>
        <p:nvSpPr>
          <p:cNvPr id="3" name="Text Placeholder 2">
            <a:extLst>
              <a:ext uri="{FF2B5EF4-FFF2-40B4-BE49-F238E27FC236}">
                <a16:creationId xmlns:a16="http://schemas.microsoft.com/office/drawing/2014/main" id="{33F345FA-7D77-437D-9575-FA07611075A5}"/>
              </a:ext>
            </a:extLst>
          </p:cNvPr>
          <p:cNvSpPr>
            <a:spLocks noGrp="1"/>
          </p:cNvSpPr>
          <p:nvPr>
            <p:ph type="body" idx="1"/>
          </p:nvPr>
        </p:nvSpPr>
        <p:spPr>
          <a:xfrm>
            <a:off x="117374" y="1233508"/>
            <a:ext cx="3141878" cy="576262"/>
          </a:xfrm>
        </p:spPr>
        <p:txBody>
          <a:bodyPr/>
          <a:lstStyle/>
          <a:p>
            <a:pPr algn="ctr"/>
            <a:r>
              <a:rPr lang="en-US" b="1" dirty="0">
                <a:solidFill>
                  <a:schemeClr val="bg1"/>
                </a:solidFill>
              </a:rPr>
              <a:t>Pill counter </a:t>
            </a:r>
          </a:p>
        </p:txBody>
      </p:sp>
      <p:sp>
        <p:nvSpPr>
          <p:cNvPr id="4" name="Text Placeholder 3">
            <a:extLst>
              <a:ext uri="{FF2B5EF4-FFF2-40B4-BE49-F238E27FC236}">
                <a16:creationId xmlns:a16="http://schemas.microsoft.com/office/drawing/2014/main" id="{3D1B423F-83E1-45F5-BBD2-F8C9664BB504}"/>
              </a:ext>
            </a:extLst>
          </p:cNvPr>
          <p:cNvSpPr>
            <a:spLocks noGrp="1"/>
          </p:cNvSpPr>
          <p:nvPr>
            <p:ph type="body" sz="quarter" idx="3"/>
          </p:nvPr>
        </p:nvSpPr>
        <p:spPr>
          <a:xfrm>
            <a:off x="3066757" y="844062"/>
            <a:ext cx="3650341" cy="1355155"/>
          </a:xfrm>
        </p:spPr>
        <p:txBody>
          <a:bodyPr/>
          <a:lstStyle/>
          <a:p>
            <a:pPr algn="ctr"/>
            <a:r>
              <a:rPr lang="en-US" b="1" dirty="0"/>
              <a:t>   </a:t>
            </a:r>
            <a:r>
              <a:rPr lang="en-US" b="1" dirty="0">
                <a:solidFill>
                  <a:schemeClr val="bg1"/>
                </a:solidFill>
              </a:rPr>
              <a:t>Digital X-ray machine and camera</a:t>
            </a:r>
          </a:p>
        </p:txBody>
      </p:sp>
      <p:sp>
        <p:nvSpPr>
          <p:cNvPr id="5" name="Text Placeholder 4">
            <a:extLst>
              <a:ext uri="{FF2B5EF4-FFF2-40B4-BE49-F238E27FC236}">
                <a16:creationId xmlns:a16="http://schemas.microsoft.com/office/drawing/2014/main" id="{9EFF66C5-884C-4921-A739-7D6673F2744E}"/>
              </a:ext>
            </a:extLst>
          </p:cNvPr>
          <p:cNvSpPr>
            <a:spLocks noGrp="1"/>
          </p:cNvSpPr>
          <p:nvPr>
            <p:ph type="body" sz="quarter" idx="13"/>
          </p:nvPr>
        </p:nvSpPr>
        <p:spPr>
          <a:xfrm>
            <a:off x="6096000" y="1233508"/>
            <a:ext cx="3145730" cy="576262"/>
          </a:xfrm>
        </p:spPr>
        <p:txBody>
          <a:bodyPr/>
          <a:lstStyle/>
          <a:p>
            <a:pPr algn="ctr"/>
            <a:r>
              <a:rPr lang="en-US" b="1" dirty="0"/>
              <a:t>       </a:t>
            </a:r>
            <a:r>
              <a:rPr lang="en-US" b="1" dirty="0">
                <a:solidFill>
                  <a:schemeClr val="bg1"/>
                </a:solidFill>
              </a:rPr>
              <a:t>Training</a:t>
            </a:r>
            <a:r>
              <a:rPr lang="en-US" b="1" dirty="0"/>
              <a:t>	</a:t>
            </a:r>
          </a:p>
        </p:txBody>
      </p:sp>
      <p:sp>
        <p:nvSpPr>
          <p:cNvPr id="6" name="Text Placeholder 5">
            <a:extLst>
              <a:ext uri="{FF2B5EF4-FFF2-40B4-BE49-F238E27FC236}">
                <a16:creationId xmlns:a16="http://schemas.microsoft.com/office/drawing/2014/main" id="{98A11082-13E5-47CC-9F6E-BCA028BD997B}"/>
              </a:ext>
            </a:extLst>
          </p:cNvPr>
          <p:cNvSpPr>
            <a:spLocks noGrp="1"/>
          </p:cNvSpPr>
          <p:nvPr>
            <p:ph type="body" sz="half" idx="15"/>
          </p:nvPr>
        </p:nvSpPr>
        <p:spPr>
          <a:xfrm>
            <a:off x="117373" y="1986189"/>
            <a:ext cx="3141879" cy="3488279"/>
          </a:xfrm>
        </p:spPr>
        <p:txBody>
          <a:bodyPr>
            <a:normAutofit/>
          </a:bodyPr>
          <a:lstStyle/>
          <a:p>
            <a:pPr algn="ctr"/>
            <a:endParaRPr lang="en-US" sz="1600" b="1" dirty="0"/>
          </a:p>
          <a:p>
            <a:pPr algn="ctr"/>
            <a:r>
              <a:rPr lang="en-US" sz="1600" b="1" dirty="0"/>
              <a:t>Westview Behavioral Center submitted a grant for the purchase of an automatic pill counter which was donated to the coroner's office.</a:t>
            </a:r>
          </a:p>
        </p:txBody>
      </p:sp>
      <p:sp>
        <p:nvSpPr>
          <p:cNvPr id="7" name="Text Placeholder 6">
            <a:extLst>
              <a:ext uri="{FF2B5EF4-FFF2-40B4-BE49-F238E27FC236}">
                <a16:creationId xmlns:a16="http://schemas.microsoft.com/office/drawing/2014/main" id="{E9E708E5-012F-41AF-B6A8-A474C4DC9D5C}"/>
              </a:ext>
            </a:extLst>
          </p:cNvPr>
          <p:cNvSpPr>
            <a:spLocks noGrp="1"/>
          </p:cNvSpPr>
          <p:nvPr>
            <p:ph type="body" sz="half" idx="16"/>
          </p:nvPr>
        </p:nvSpPr>
        <p:spPr>
          <a:xfrm>
            <a:off x="3414670" y="2320973"/>
            <a:ext cx="3147009" cy="3153495"/>
          </a:xfrm>
        </p:spPr>
        <p:txBody>
          <a:bodyPr/>
          <a:lstStyle/>
          <a:p>
            <a:pPr algn="ctr"/>
            <a:r>
              <a:rPr lang="en-US" sz="1600" b="1" dirty="0"/>
              <a:t>Paul Coverdell grant submission requesting monies for a digital x-ray machine to be used by Newberry Pathology Group. </a:t>
            </a:r>
          </a:p>
          <a:p>
            <a:pPr algn="ctr"/>
            <a:r>
              <a:rPr lang="en-US" sz="1600" b="1" dirty="0"/>
              <a:t>Along with three (3) newb LSR cameras with equipment</a:t>
            </a:r>
            <a:r>
              <a:rPr lang="en-US" sz="1600" dirty="0"/>
              <a:t>. </a:t>
            </a:r>
          </a:p>
        </p:txBody>
      </p:sp>
      <p:sp>
        <p:nvSpPr>
          <p:cNvPr id="8" name="Text Placeholder 7">
            <a:extLst>
              <a:ext uri="{FF2B5EF4-FFF2-40B4-BE49-F238E27FC236}">
                <a16:creationId xmlns:a16="http://schemas.microsoft.com/office/drawing/2014/main" id="{F2413036-7CD4-4984-9C66-2B6E5105BB67}"/>
              </a:ext>
            </a:extLst>
          </p:cNvPr>
          <p:cNvSpPr>
            <a:spLocks noGrp="1"/>
          </p:cNvSpPr>
          <p:nvPr>
            <p:ph type="body" sz="half" idx="17"/>
          </p:nvPr>
        </p:nvSpPr>
        <p:spPr>
          <a:xfrm>
            <a:off x="6510671" y="2306681"/>
            <a:ext cx="3145536" cy="2847293"/>
          </a:xfrm>
        </p:spPr>
        <p:txBody>
          <a:bodyPr>
            <a:normAutofit/>
          </a:bodyPr>
          <a:lstStyle/>
          <a:p>
            <a:pPr algn="ctr"/>
            <a:r>
              <a:rPr lang="en-US" sz="1600" b="1" dirty="0"/>
              <a:t>Maintained required training hours during a pandemic.</a:t>
            </a:r>
          </a:p>
        </p:txBody>
      </p:sp>
      <p:sp>
        <p:nvSpPr>
          <p:cNvPr id="9" name="TextBox 8">
            <a:extLst>
              <a:ext uri="{FF2B5EF4-FFF2-40B4-BE49-F238E27FC236}">
                <a16:creationId xmlns:a16="http://schemas.microsoft.com/office/drawing/2014/main" id="{C2A72D16-B77A-486F-8005-4F5C4A6806E4}"/>
              </a:ext>
            </a:extLst>
          </p:cNvPr>
          <p:cNvSpPr txBox="1"/>
          <p:nvPr/>
        </p:nvSpPr>
        <p:spPr>
          <a:xfrm>
            <a:off x="9553846" y="1233508"/>
            <a:ext cx="2417759" cy="3046988"/>
          </a:xfrm>
          <a:prstGeom prst="rect">
            <a:avLst/>
          </a:prstGeom>
          <a:noFill/>
        </p:spPr>
        <p:txBody>
          <a:bodyPr wrap="square" rtlCol="0">
            <a:spAutoFit/>
          </a:bodyPr>
          <a:lstStyle/>
          <a:p>
            <a:r>
              <a:rPr lang="en-US" sz="2000" b="1" dirty="0">
                <a:solidFill>
                  <a:schemeClr val="bg1"/>
                </a:solidFill>
              </a:rPr>
              <a:t>       </a:t>
            </a:r>
            <a:r>
              <a:rPr lang="en-US" sz="2400" b="1" dirty="0">
                <a:solidFill>
                  <a:schemeClr val="bg1"/>
                </a:solidFill>
              </a:rPr>
              <a:t>Reporting </a:t>
            </a:r>
          </a:p>
          <a:p>
            <a:pPr algn="ctr"/>
            <a:r>
              <a:rPr lang="en-US" sz="2400" b="1" dirty="0">
                <a:solidFill>
                  <a:schemeClr val="bg1"/>
                </a:solidFill>
              </a:rPr>
              <a:t>System</a:t>
            </a:r>
          </a:p>
          <a:p>
            <a:pPr algn="ctr"/>
            <a:endParaRPr lang="en-US" sz="2400" b="1" dirty="0">
              <a:solidFill>
                <a:schemeClr val="bg1"/>
              </a:solidFill>
            </a:endParaRPr>
          </a:p>
          <a:p>
            <a:pPr algn="ctr"/>
            <a:r>
              <a:rPr lang="en-US" sz="1600" b="1" dirty="0"/>
              <a:t>Contracted with</a:t>
            </a:r>
          </a:p>
          <a:p>
            <a:pPr algn="ctr"/>
            <a:r>
              <a:rPr lang="en-US" sz="1600" b="1" dirty="0"/>
              <a:t>MDI log</a:t>
            </a:r>
          </a:p>
          <a:p>
            <a:pPr algn="ctr"/>
            <a:r>
              <a:rPr lang="en-US" sz="1600" b="1" dirty="0"/>
              <a:t>in order to have a more comprehensive investigative report and database system. </a:t>
            </a:r>
            <a:r>
              <a:rPr lang="en-US" sz="1600" b="1" dirty="0">
                <a:solidFill>
                  <a:schemeClr val="bg1"/>
                </a:solidFill>
              </a:rPr>
              <a:t> </a:t>
            </a:r>
          </a:p>
          <a:p>
            <a:pPr algn="ctr"/>
            <a:endParaRPr lang="en-US" sz="2400" b="1" dirty="0"/>
          </a:p>
        </p:txBody>
      </p:sp>
    </p:spTree>
    <p:extLst>
      <p:ext uri="{BB962C8B-B14F-4D97-AF65-F5344CB8AC3E}">
        <p14:creationId xmlns:p14="http://schemas.microsoft.com/office/powerpoint/2010/main" val="4072788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2C543F-ADC4-444D-9A4C-B7AA310FBEE5}"/>
              </a:ext>
            </a:extLst>
          </p:cNvPr>
          <p:cNvSpPr txBox="1"/>
          <p:nvPr/>
        </p:nvSpPr>
        <p:spPr>
          <a:xfrm>
            <a:off x="159433" y="295421"/>
            <a:ext cx="11873133" cy="5016758"/>
          </a:xfrm>
          <a:prstGeom prst="rect">
            <a:avLst/>
          </a:prstGeom>
          <a:noFill/>
        </p:spPr>
        <p:txBody>
          <a:bodyPr wrap="square" rtlCol="0">
            <a:spAutoFit/>
          </a:bodyPr>
          <a:lstStyle/>
          <a:p>
            <a:pPr algn="ctr"/>
            <a:endParaRPr lang="en-US" sz="3200" b="1" dirty="0"/>
          </a:p>
          <a:p>
            <a:pPr algn="ctr"/>
            <a:r>
              <a:rPr lang="en-US" sz="3200" b="1" dirty="0"/>
              <a:t>2021-2024 Visions and Goals</a:t>
            </a:r>
          </a:p>
          <a:p>
            <a:pPr algn="ctr"/>
            <a:endParaRPr lang="en-US" sz="3200" b="1" dirty="0"/>
          </a:p>
          <a:p>
            <a:pPr marL="342900" indent="-342900">
              <a:buFont typeface="Arial" panose="020B0604020202020204" pitchFamily="34" charset="0"/>
              <a:buChar char="•"/>
            </a:pPr>
            <a:r>
              <a:rPr lang="en-US" sz="2800" b="1" dirty="0"/>
              <a:t>Complete certification testing for ABMDI.</a:t>
            </a:r>
          </a:p>
          <a:p>
            <a:endParaRPr lang="en-US" sz="2800" b="1" dirty="0"/>
          </a:p>
          <a:p>
            <a:pPr marL="342900" indent="-342900">
              <a:buFont typeface="Arial" panose="020B0604020202020204" pitchFamily="34" charset="0"/>
              <a:buChar char="•"/>
            </a:pPr>
            <a:r>
              <a:rPr lang="en-US" sz="2800" b="1" dirty="0"/>
              <a:t>Seek provisions and requirements for expansion/advancement </a:t>
            </a:r>
          </a:p>
          <a:p>
            <a:r>
              <a:rPr lang="en-US" sz="2800" b="1" dirty="0"/>
              <a:t>    of the Coroner’s Office</a:t>
            </a:r>
          </a:p>
          <a:p>
            <a:r>
              <a:rPr lang="en-US" sz="2800" b="1" dirty="0"/>
              <a:t>		</a:t>
            </a:r>
            <a:r>
              <a:rPr lang="en-US" sz="2800" b="1" dirty="0" err="1"/>
              <a:t>ie</a:t>
            </a:r>
            <a:r>
              <a:rPr lang="en-US" sz="2800" b="1" dirty="0"/>
              <a:t>: grant and county funding for coroner/pathology suites, 					morgue,  holding facility and family viewing area. </a:t>
            </a:r>
          </a:p>
          <a:p>
            <a:endParaRPr lang="en-US" sz="2800" b="1" dirty="0"/>
          </a:p>
          <a:p>
            <a:pPr marL="342900" indent="-342900">
              <a:buFont typeface="Arial" panose="020B0604020202020204" pitchFamily="34" charset="0"/>
              <a:buChar char="•"/>
            </a:pPr>
            <a:r>
              <a:rPr lang="en-US" sz="2800" b="1" dirty="0"/>
              <a:t>Increase staffing due to shortage and increased call volume.</a:t>
            </a:r>
          </a:p>
        </p:txBody>
      </p:sp>
    </p:spTree>
    <p:extLst>
      <p:ext uri="{BB962C8B-B14F-4D97-AF65-F5344CB8AC3E}">
        <p14:creationId xmlns:p14="http://schemas.microsoft.com/office/powerpoint/2010/main" val="2591389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2F9E70-1EFA-4FB4-8C83-AFBD6C73285D}"/>
              </a:ext>
            </a:extLst>
          </p:cNvPr>
          <p:cNvSpPr/>
          <p:nvPr/>
        </p:nvSpPr>
        <p:spPr>
          <a:xfrm>
            <a:off x="905021" y="683012"/>
            <a:ext cx="10381957" cy="4462760"/>
          </a:xfrm>
          <a:prstGeom prst="rect">
            <a:avLst/>
          </a:prstGeom>
        </p:spPr>
        <p:txBody>
          <a:bodyPr wrap="square">
            <a:spAutoFit/>
          </a:bodyPr>
          <a:lstStyle/>
          <a:p>
            <a:pPr algn="ctr"/>
            <a:r>
              <a:rPr lang="en-US" sz="3200" b="1" dirty="0"/>
              <a:t>2021-2024 Visions and Goals, cont.</a:t>
            </a:r>
          </a:p>
          <a:p>
            <a:endParaRPr lang="en-US" sz="2800" dirty="0"/>
          </a:p>
          <a:p>
            <a:pPr marL="342900" indent="-342900">
              <a:buFont typeface="Arial" panose="020B0604020202020204" pitchFamily="34" charset="0"/>
              <a:buChar char="•"/>
            </a:pPr>
            <a:r>
              <a:rPr lang="en-US" sz="2800" b="1" dirty="0"/>
              <a:t>Continue to seek the most recent and advanced training.</a:t>
            </a:r>
          </a:p>
          <a:p>
            <a:endParaRPr lang="en-US" sz="2800" b="1" dirty="0"/>
          </a:p>
          <a:p>
            <a:pPr marL="342900" indent="-342900">
              <a:buFont typeface="Arial" panose="020B0604020202020204" pitchFamily="34" charset="0"/>
              <a:buChar char="•"/>
            </a:pPr>
            <a:r>
              <a:rPr lang="en-US" sz="2800" b="1" dirty="0"/>
              <a:t>Provide public awareness on growing concerns in reference to COVID, opioids, etc. </a:t>
            </a:r>
          </a:p>
          <a:p>
            <a:endParaRPr lang="en-US" sz="2800" b="1" dirty="0"/>
          </a:p>
          <a:p>
            <a:pPr marL="342900" indent="-342900">
              <a:buFont typeface="Arial" panose="020B0604020202020204" pitchFamily="34" charset="0"/>
              <a:buChar char="•"/>
            </a:pPr>
            <a:r>
              <a:rPr lang="en-US" sz="2800" b="1" dirty="0"/>
              <a:t>Acquire equipment that will provide a safer and healthier environment for our staff,  </a:t>
            </a:r>
          </a:p>
          <a:p>
            <a:r>
              <a:rPr lang="en-US" sz="2800" b="1" dirty="0"/>
              <a:t>		</a:t>
            </a:r>
            <a:r>
              <a:rPr lang="en-US" sz="2800" b="1" dirty="0" err="1"/>
              <a:t>ie</a:t>
            </a:r>
            <a:r>
              <a:rPr lang="en-US" sz="2800" b="1" dirty="0"/>
              <a:t>: Power lifts to prevent back injuries</a:t>
            </a:r>
          </a:p>
        </p:txBody>
      </p:sp>
    </p:spTree>
    <p:extLst>
      <p:ext uri="{BB962C8B-B14F-4D97-AF65-F5344CB8AC3E}">
        <p14:creationId xmlns:p14="http://schemas.microsoft.com/office/powerpoint/2010/main" val="3049204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C7A3-2E18-4676-8021-78E57D792F57}"/>
              </a:ext>
            </a:extLst>
          </p:cNvPr>
          <p:cNvSpPr>
            <a:spLocks noGrp="1"/>
          </p:cNvSpPr>
          <p:nvPr>
            <p:ph type="title"/>
          </p:nvPr>
        </p:nvSpPr>
        <p:spPr/>
        <p:txBody>
          <a:bodyPr/>
          <a:lstStyle/>
          <a:p>
            <a:r>
              <a:rPr lang="en-US" dirty="0">
                <a:solidFill>
                  <a:schemeClr val="tx1"/>
                </a:solidFill>
              </a:rPr>
              <a:t>Newberry County Coroners Office</a:t>
            </a:r>
            <a:br>
              <a:rPr lang="en-US" dirty="0">
                <a:solidFill>
                  <a:schemeClr val="tx1"/>
                </a:solidFill>
              </a:rPr>
            </a:br>
            <a:r>
              <a:rPr lang="en-US" dirty="0">
                <a:solidFill>
                  <a:schemeClr val="tx1"/>
                </a:solidFill>
              </a:rPr>
              <a:t>Mission statement</a:t>
            </a:r>
          </a:p>
        </p:txBody>
      </p:sp>
      <p:sp>
        <p:nvSpPr>
          <p:cNvPr id="3" name="Content Placeholder 2">
            <a:extLst>
              <a:ext uri="{FF2B5EF4-FFF2-40B4-BE49-F238E27FC236}">
                <a16:creationId xmlns:a16="http://schemas.microsoft.com/office/drawing/2014/main" id="{38551368-1DDE-4D49-9AEC-8A7247DEFC74}"/>
              </a:ext>
            </a:extLst>
          </p:cNvPr>
          <p:cNvSpPr>
            <a:spLocks noGrp="1"/>
          </p:cNvSpPr>
          <p:nvPr>
            <p:ph idx="1"/>
          </p:nvPr>
        </p:nvSpPr>
        <p:spPr/>
        <p:txBody>
          <a:bodyPr>
            <a:normAutofit/>
          </a:bodyPr>
          <a:lstStyle/>
          <a:p>
            <a:pPr marL="0" indent="0">
              <a:buNone/>
            </a:pPr>
            <a:r>
              <a:rPr lang="en-US" sz="2800" b="1" i="1" dirty="0"/>
              <a:t>	To serve the citizens of Newberry County with professionalism and integrity, while upholding the commitment to determine the cause and manner of death in a dignified manner and maintain respect for the families</a:t>
            </a:r>
          </a:p>
        </p:txBody>
      </p:sp>
    </p:spTree>
    <p:extLst>
      <p:ext uri="{BB962C8B-B14F-4D97-AF65-F5344CB8AC3E}">
        <p14:creationId xmlns:p14="http://schemas.microsoft.com/office/powerpoint/2010/main" val="351958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6058C-9FA2-447A-B0D9-36CAAEDDFF11}"/>
              </a:ext>
            </a:extLst>
          </p:cNvPr>
          <p:cNvSpPr>
            <a:spLocks noGrp="1"/>
          </p:cNvSpPr>
          <p:nvPr>
            <p:ph type="title"/>
          </p:nvPr>
        </p:nvSpPr>
        <p:spPr>
          <a:xfrm>
            <a:off x="1450392" y="-262764"/>
            <a:ext cx="9291215" cy="3865955"/>
          </a:xfrm>
        </p:spPr>
        <p:txBody>
          <a:bodyPr>
            <a:normAutofit/>
          </a:bodyPr>
          <a:lstStyle/>
          <a:p>
            <a:r>
              <a:rPr lang="en-US" sz="4000" b="1" dirty="0">
                <a:solidFill>
                  <a:schemeClr val="tx1"/>
                </a:solidFill>
              </a:rPr>
              <a:t>QUESTIONS and Comments</a:t>
            </a:r>
          </a:p>
        </p:txBody>
      </p:sp>
      <p:pic>
        <p:nvPicPr>
          <p:cNvPr id="4" name="Picture 3">
            <a:extLst>
              <a:ext uri="{FF2B5EF4-FFF2-40B4-BE49-F238E27FC236}">
                <a16:creationId xmlns:a16="http://schemas.microsoft.com/office/drawing/2014/main" id="{67844ECE-CD55-4F7D-8191-5A46956C92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932" y="2489983"/>
            <a:ext cx="2700997" cy="2697804"/>
          </a:xfrm>
          <a:prstGeom prst="rect">
            <a:avLst/>
          </a:prstGeom>
        </p:spPr>
      </p:pic>
    </p:spTree>
    <p:extLst>
      <p:ext uri="{BB962C8B-B14F-4D97-AF65-F5344CB8AC3E}">
        <p14:creationId xmlns:p14="http://schemas.microsoft.com/office/powerpoint/2010/main" val="69152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A2342-99EB-43E1-9042-11DA78FE2E35}"/>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216597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776036-3F89-457C-8D0C-7807C681B41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4769" y="368634"/>
            <a:ext cx="10902461" cy="5493051"/>
          </a:xfrm>
          <a:prstGeom prst="rect">
            <a:avLst/>
          </a:prstGeom>
          <a:ln>
            <a:solidFill>
              <a:schemeClr val="accent1">
                <a:shade val="50000"/>
              </a:schemeClr>
            </a:solidFill>
          </a:ln>
        </p:spPr>
      </p:pic>
      <p:sp>
        <p:nvSpPr>
          <p:cNvPr id="5" name="TextBox 4">
            <a:extLst>
              <a:ext uri="{FF2B5EF4-FFF2-40B4-BE49-F238E27FC236}">
                <a16:creationId xmlns:a16="http://schemas.microsoft.com/office/drawing/2014/main" id="{EF561ED8-5673-4038-A30B-A9EC0C1F8B9D}"/>
              </a:ext>
            </a:extLst>
          </p:cNvPr>
          <p:cNvSpPr txBox="1"/>
          <p:nvPr/>
        </p:nvSpPr>
        <p:spPr>
          <a:xfrm>
            <a:off x="381000" y="5861685"/>
            <a:ext cx="5715000" cy="230832"/>
          </a:xfrm>
          <a:prstGeom prst="rect">
            <a:avLst/>
          </a:prstGeom>
          <a:noFill/>
        </p:spPr>
        <p:txBody>
          <a:bodyPr wrap="square" rtlCol="0">
            <a:spAutoFit/>
          </a:bodyPr>
          <a:lstStyle/>
          <a:p>
            <a:r>
              <a:rPr lang="en-US" sz="900" dirty="0">
                <a:hlinkClick r:id="rId3" tooltip="http://www.thelastamericanvagabond.com/21st-century-demonology/part-5-cast-index-ceremony-metaphysic-ecosystem/"/>
              </a:rPr>
              <a:t>This Photo</a:t>
            </a:r>
            <a:r>
              <a:rPr lang="en-US" sz="900" dirty="0"/>
              <a:t> by Unknown Author is licensed under </a:t>
            </a:r>
            <a:r>
              <a:rPr lang="en-US" sz="900" dirty="0">
                <a:hlinkClick r:id="rId4" tooltip="https://creativecommons.org/licenses/by-nd/3.0/"/>
              </a:rPr>
              <a:t>CC BY-ND</a:t>
            </a:r>
            <a:endParaRPr lang="en-US" sz="900" dirty="0"/>
          </a:p>
        </p:txBody>
      </p:sp>
    </p:spTree>
    <p:extLst>
      <p:ext uri="{BB962C8B-B14F-4D97-AF65-F5344CB8AC3E}">
        <p14:creationId xmlns:p14="http://schemas.microsoft.com/office/powerpoint/2010/main" val="286466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8D4DE2-922B-4AEE-8FBC-E17AEDD40C82}"/>
              </a:ext>
            </a:extLst>
          </p:cNvPr>
          <p:cNvSpPr/>
          <p:nvPr/>
        </p:nvSpPr>
        <p:spPr>
          <a:xfrm>
            <a:off x="2676939" y="481905"/>
            <a:ext cx="6096000" cy="830997"/>
          </a:xfrm>
          <a:prstGeom prst="rect">
            <a:avLst/>
          </a:prstGeom>
        </p:spPr>
        <p:txBody>
          <a:bodyPr>
            <a:spAutoFit/>
          </a:bodyPr>
          <a:lstStyle/>
          <a:p>
            <a:pPr algn="ctr"/>
            <a:r>
              <a:rPr lang="en-US" sz="2400" b="1" dirty="0"/>
              <a:t>Message to Newberry County Council and Citizens of Newberry County</a:t>
            </a:r>
          </a:p>
        </p:txBody>
      </p:sp>
      <p:sp>
        <p:nvSpPr>
          <p:cNvPr id="3" name="Rectangle 2">
            <a:extLst>
              <a:ext uri="{FF2B5EF4-FFF2-40B4-BE49-F238E27FC236}">
                <a16:creationId xmlns:a16="http://schemas.microsoft.com/office/drawing/2014/main" id="{978CE951-C243-48C2-98AE-8737631C37DF}"/>
              </a:ext>
            </a:extLst>
          </p:cNvPr>
          <p:cNvSpPr/>
          <p:nvPr/>
        </p:nvSpPr>
        <p:spPr>
          <a:xfrm>
            <a:off x="1113183" y="1419784"/>
            <a:ext cx="9886121" cy="3970318"/>
          </a:xfrm>
          <a:prstGeom prst="rect">
            <a:avLst/>
          </a:prstGeom>
        </p:spPr>
        <p:txBody>
          <a:bodyPr wrap="square">
            <a:spAutoFit/>
          </a:bodyPr>
          <a:lstStyle/>
          <a:p>
            <a:r>
              <a:rPr lang="en-US" dirty="0"/>
              <a:t>	 </a:t>
            </a:r>
            <a:r>
              <a:rPr lang="en-US" sz="2800" dirty="0"/>
              <a:t>Information collected during the investigation helps clarify the circumstances, such as the sequence of events prior to death. Evidence collected during an investigation and/or postmortem examination may help lead to the arrest or successful conviction of a suspect in a homicide case. Because deaths occur around the clock, coroner's office staff members are available 24 hours a day, 365 days per year.</a:t>
            </a:r>
          </a:p>
          <a:p>
            <a:r>
              <a:rPr lang="en-US" sz="2800" dirty="0"/>
              <a:t>	</a:t>
            </a:r>
          </a:p>
        </p:txBody>
      </p:sp>
    </p:spTree>
    <p:extLst>
      <p:ext uri="{BB962C8B-B14F-4D97-AF65-F5344CB8AC3E}">
        <p14:creationId xmlns:p14="http://schemas.microsoft.com/office/powerpoint/2010/main" val="156980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7D1FD5-9A3D-4836-B3B2-CBAA725D7D22}"/>
              </a:ext>
            </a:extLst>
          </p:cNvPr>
          <p:cNvSpPr/>
          <p:nvPr/>
        </p:nvSpPr>
        <p:spPr>
          <a:xfrm>
            <a:off x="258417" y="519573"/>
            <a:ext cx="11675165" cy="5539978"/>
          </a:xfrm>
          <a:prstGeom prst="rect">
            <a:avLst/>
          </a:prstGeom>
        </p:spPr>
        <p:txBody>
          <a:bodyPr wrap="square">
            <a:spAutoFit/>
          </a:bodyPr>
          <a:lstStyle/>
          <a:p>
            <a:r>
              <a:rPr lang="en-US" dirty="0"/>
              <a:t>	</a:t>
            </a:r>
            <a:r>
              <a:rPr lang="en-US" sz="2400" dirty="0"/>
              <a:t>With the skill and experience of the Coroner’s investigators and board-certified forensic pathologists, we believe the quality of death investigations in Newberry County are among the best in the State. The death scene investigation reports filed by the investigators are very thorough and supply comprehensive information to the forensic pathologist, law enforcement, DSS, SLED, LLR, and various other entities.</a:t>
            </a:r>
          </a:p>
          <a:p>
            <a:endParaRPr lang="en-US" sz="2400" dirty="0"/>
          </a:p>
          <a:p>
            <a:r>
              <a:rPr lang="en-US" sz="2400" dirty="0"/>
              <a:t>	  Our investigators also extend their duties to the living by answering questions and addressing concerns regarding deaths within the county. Coroner investigators are in personal contact with family members of a deceased and assist them by providing appropriate answers regarding the circumstances of the death. Coroner investigators are supplied with a pamphlet for distribution to families. The information provides answers to common questions and facts about autopsies and provides resource information pertaining to grief counseling.</a:t>
            </a:r>
          </a:p>
          <a:p>
            <a:endParaRPr lang="en-US" dirty="0"/>
          </a:p>
        </p:txBody>
      </p:sp>
    </p:spTree>
    <p:extLst>
      <p:ext uri="{BB962C8B-B14F-4D97-AF65-F5344CB8AC3E}">
        <p14:creationId xmlns:p14="http://schemas.microsoft.com/office/powerpoint/2010/main" val="160039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3DC2A1-06BE-4A15-8CC6-A46783F5DEF3}"/>
              </a:ext>
            </a:extLst>
          </p:cNvPr>
          <p:cNvSpPr/>
          <p:nvPr/>
        </p:nvSpPr>
        <p:spPr>
          <a:xfrm>
            <a:off x="589721" y="217873"/>
            <a:ext cx="11012557" cy="6586418"/>
          </a:xfrm>
          <a:prstGeom prst="rect">
            <a:avLst/>
          </a:prstGeom>
        </p:spPr>
        <p:txBody>
          <a:bodyPr wrap="square">
            <a:spAutoFit/>
          </a:bodyPr>
          <a:lstStyle/>
          <a:p>
            <a:r>
              <a:rPr lang="en-US" dirty="0"/>
              <a:t>	</a:t>
            </a:r>
            <a:endParaRPr lang="en-US" sz="2000" dirty="0"/>
          </a:p>
          <a:p>
            <a:r>
              <a:rPr lang="en-US" sz="2000" dirty="0"/>
              <a:t>	</a:t>
            </a:r>
            <a:r>
              <a:rPr lang="en-US" sz="2400" dirty="0"/>
              <a:t>In 2020 our office contributed significant input toward the implementation of a web-based death investigation report system. After aiding Occupational Research and Assessment, Inc. of Big Rapids, Michigan, the Medicolegal Death Investigation Log or MDI Log was launched in June of 2008. MDI Log is a comprehensive investigative report/database system that enables our office to review death scene investigation information from a secure Internet site any time of the day. </a:t>
            </a:r>
          </a:p>
          <a:p>
            <a:endParaRPr lang="en-US" sz="2400" dirty="0"/>
          </a:p>
          <a:p>
            <a:r>
              <a:rPr lang="en-US" sz="2400" dirty="0"/>
              <a:t>	MDI Log enables us to submit death scene investigation reports via the Internet in an efficient manner. MDI Log has evolved to become a valuable tool for our office, and it is now available to medical examiner offices across the country. </a:t>
            </a:r>
          </a:p>
          <a:p>
            <a:endParaRPr lang="en-US" sz="2400" dirty="0"/>
          </a:p>
          <a:p>
            <a:r>
              <a:rPr lang="en-US" sz="2400" dirty="0"/>
              <a:t>	I along with my staff, extend our sincere gratitude to the Newberry County Council for their support of the Coroners and the services we provide to the citizens of the Newberry County.</a:t>
            </a:r>
          </a:p>
          <a:p>
            <a:endParaRPr lang="en-US" dirty="0"/>
          </a:p>
        </p:txBody>
      </p:sp>
    </p:spTree>
    <p:extLst>
      <p:ext uri="{BB962C8B-B14F-4D97-AF65-F5344CB8AC3E}">
        <p14:creationId xmlns:p14="http://schemas.microsoft.com/office/powerpoint/2010/main" val="45861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02C9-BE57-47A2-A91D-A553EFB5F5C6}"/>
              </a:ext>
            </a:extLst>
          </p:cNvPr>
          <p:cNvSpPr>
            <a:spLocks noGrp="1"/>
          </p:cNvSpPr>
          <p:nvPr>
            <p:ph type="title"/>
          </p:nvPr>
        </p:nvSpPr>
        <p:spPr>
          <a:xfrm>
            <a:off x="1450392" y="78356"/>
            <a:ext cx="9291215" cy="1049235"/>
          </a:xfrm>
        </p:spPr>
        <p:txBody>
          <a:bodyPr/>
          <a:lstStyle/>
          <a:p>
            <a:pPr algn="ctr"/>
            <a:r>
              <a:rPr lang="en-US" b="1" dirty="0">
                <a:solidFill>
                  <a:schemeClr val="tx1"/>
                </a:solidFill>
              </a:rPr>
              <a:t>Duties of the Coroner</a:t>
            </a:r>
          </a:p>
        </p:txBody>
      </p:sp>
      <p:sp>
        <p:nvSpPr>
          <p:cNvPr id="3" name="Content Placeholder 2">
            <a:extLst>
              <a:ext uri="{FF2B5EF4-FFF2-40B4-BE49-F238E27FC236}">
                <a16:creationId xmlns:a16="http://schemas.microsoft.com/office/drawing/2014/main" id="{330670B7-5F42-4067-A7A4-B80225569273}"/>
              </a:ext>
            </a:extLst>
          </p:cNvPr>
          <p:cNvSpPr>
            <a:spLocks noGrp="1"/>
          </p:cNvSpPr>
          <p:nvPr>
            <p:ph idx="1"/>
          </p:nvPr>
        </p:nvSpPr>
        <p:spPr>
          <a:xfrm>
            <a:off x="1196077" y="590843"/>
            <a:ext cx="8946541" cy="5200357"/>
          </a:xfrm>
        </p:spPr>
        <p:txBody>
          <a:bodyPr>
            <a:normAutofit fontScale="40000" lnSpcReduction="20000"/>
          </a:bodyPr>
          <a:lstStyle/>
          <a:p>
            <a:pPr>
              <a:lnSpc>
                <a:spcPct val="150000"/>
              </a:lnSpc>
            </a:pPr>
            <a:endParaRPr lang="en-US" sz="2900" dirty="0"/>
          </a:p>
          <a:p>
            <a:pPr marL="914400" indent="-914400">
              <a:lnSpc>
                <a:spcPct val="150000"/>
              </a:lnSpc>
              <a:buFont typeface="+mj-lt"/>
              <a:buAutoNum type="arabicPeriod"/>
            </a:pPr>
            <a:r>
              <a:rPr lang="en-US" sz="5000" dirty="0"/>
              <a:t>Investigates sudden, violent, unexpected, and suspicious deaths </a:t>
            </a:r>
          </a:p>
          <a:p>
            <a:pPr marL="914400" indent="-914400">
              <a:lnSpc>
                <a:spcPct val="150000"/>
              </a:lnSpc>
              <a:buFont typeface="+mj-lt"/>
              <a:buAutoNum type="arabicPeriod"/>
            </a:pPr>
            <a:r>
              <a:rPr lang="en-US" sz="5000" dirty="0"/>
              <a:t>Charged with making positive identification of decedents either through interviews, investigation, and forensics.</a:t>
            </a:r>
          </a:p>
          <a:p>
            <a:pPr marL="914400" indent="-914400">
              <a:lnSpc>
                <a:spcPct val="150000"/>
              </a:lnSpc>
              <a:buFont typeface="+mj-lt"/>
              <a:buAutoNum type="arabicPeriod"/>
            </a:pPr>
            <a:r>
              <a:rPr lang="en-US" sz="5000" dirty="0"/>
              <a:t>Determine the cause and manner of death </a:t>
            </a:r>
          </a:p>
          <a:p>
            <a:pPr marL="914400" indent="-914400">
              <a:lnSpc>
                <a:spcPct val="150000"/>
              </a:lnSpc>
              <a:buFont typeface="+mj-lt"/>
              <a:buAutoNum type="arabicPeriod"/>
            </a:pPr>
            <a:r>
              <a:rPr lang="en-US" sz="5000" dirty="0"/>
              <a:t>Make family notifications</a:t>
            </a:r>
          </a:p>
          <a:p>
            <a:pPr marL="914400" indent="-914400">
              <a:lnSpc>
                <a:spcPct val="150000"/>
              </a:lnSpc>
              <a:buFont typeface="+mj-lt"/>
              <a:buAutoNum type="arabicPeriod"/>
            </a:pPr>
            <a:r>
              <a:rPr lang="en-US" sz="5000" dirty="0"/>
              <a:t>Certify death after an investigation and/or  postmortem examination as required by law. </a:t>
            </a:r>
          </a:p>
          <a:p>
            <a:pPr marL="914400" indent="-914400">
              <a:lnSpc>
                <a:spcPct val="150000"/>
              </a:lnSpc>
              <a:buFont typeface="+mj-lt"/>
              <a:buAutoNum type="arabicPeriod"/>
            </a:pPr>
            <a:r>
              <a:rPr lang="en-US" sz="5000" dirty="0"/>
              <a:t>Report and distributed the findings of that death to families, law enforcement agencies and other agencies as appropriate.</a:t>
            </a:r>
          </a:p>
          <a:p>
            <a:pPr marL="914400" indent="-914400">
              <a:lnSpc>
                <a:spcPct val="150000"/>
              </a:lnSpc>
              <a:buFont typeface="+mj-lt"/>
              <a:buAutoNum type="arabicPeriod"/>
            </a:pPr>
            <a:r>
              <a:rPr lang="en-US" sz="5000" dirty="0"/>
              <a:t>Issue cremation permits</a:t>
            </a:r>
          </a:p>
          <a:p>
            <a:pPr marL="0" indent="0">
              <a:lnSpc>
                <a:spcPct val="150000"/>
              </a:lnSpc>
              <a:buNone/>
            </a:pPr>
            <a:endParaRPr lang="en-US" dirty="0"/>
          </a:p>
        </p:txBody>
      </p:sp>
    </p:spTree>
    <p:extLst>
      <p:ext uri="{BB962C8B-B14F-4D97-AF65-F5344CB8AC3E}">
        <p14:creationId xmlns:p14="http://schemas.microsoft.com/office/powerpoint/2010/main" val="426402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78139-A75D-4B83-8AB1-CCA9DD929EEC}"/>
              </a:ext>
            </a:extLst>
          </p:cNvPr>
          <p:cNvSpPr>
            <a:spLocks noGrp="1"/>
          </p:cNvSpPr>
          <p:nvPr>
            <p:ph type="title"/>
          </p:nvPr>
        </p:nvSpPr>
        <p:spPr>
          <a:xfrm>
            <a:off x="1154953" y="314004"/>
            <a:ext cx="8825659" cy="706964"/>
          </a:xfrm>
        </p:spPr>
        <p:txBody>
          <a:bodyPr/>
          <a:lstStyle/>
          <a:p>
            <a:pPr algn="ctr"/>
            <a:r>
              <a:rPr lang="en-US" dirty="0">
                <a:solidFill>
                  <a:schemeClr val="bg1"/>
                </a:solidFill>
              </a:rPr>
              <a:t>    Chain of Command</a:t>
            </a:r>
          </a:p>
        </p:txBody>
      </p:sp>
      <p:sp>
        <p:nvSpPr>
          <p:cNvPr id="3" name="Text Placeholder 2">
            <a:extLst>
              <a:ext uri="{FF2B5EF4-FFF2-40B4-BE49-F238E27FC236}">
                <a16:creationId xmlns:a16="http://schemas.microsoft.com/office/drawing/2014/main" id="{C4F836D5-8121-4054-856C-57EE1117EB51}"/>
              </a:ext>
            </a:extLst>
          </p:cNvPr>
          <p:cNvSpPr>
            <a:spLocks noGrp="1"/>
          </p:cNvSpPr>
          <p:nvPr>
            <p:ph type="body" idx="1"/>
          </p:nvPr>
        </p:nvSpPr>
        <p:spPr>
          <a:xfrm>
            <a:off x="3996843" y="910492"/>
            <a:ext cx="3141878" cy="1587636"/>
          </a:xfrm>
        </p:spPr>
        <p:txBody>
          <a:bodyPr/>
          <a:lstStyle/>
          <a:p>
            <a:r>
              <a:rPr lang="en-US" b="1" dirty="0"/>
              <a:t>           Coroner</a:t>
            </a:r>
          </a:p>
          <a:p>
            <a:pPr algn="ctr"/>
            <a:r>
              <a:rPr lang="en-US" b="1" dirty="0"/>
              <a:t>(Full-time position</a:t>
            </a:r>
            <a:r>
              <a:rPr lang="en-US" dirty="0"/>
              <a:t>)</a:t>
            </a:r>
          </a:p>
          <a:p>
            <a:pPr algn="ctr"/>
            <a:r>
              <a:rPr lang="en-US" dirty="0"/>
              <a:t>  </a:t>
            </a:r>
          </a:p>
        </p:txBody>
      </p:sp>
      <p:sp>
        <p:nvSpPr>
          <p:cNvPr id="4" name="Text Placeholder 3">
            <a:extLst>
              <a:ext uri="{FF2B5EF4-FFF2-40B4-BE49-F238E27FC236}">
                <a16:creationId xmlns:a16="http://schemas.microsoft.com/office/drawing/2014/main" id="{E0A3D093-1B1A-41C4-B150-677DF9358135}"/>
              </a:ext>
            </a:extLst>
          </p:cNvPr>
          <p:cNvSpPr>
            <a:spLocks noGrp="1"/>
          </p:cNvSpPr>
          <p:nvPr>
            <p:ph type="body" sz="half" idx="15"/>
          </p:nvPr>
        </p:nvSpPr>
        <p:spPr>
          <a:xfrm>
            <a:off x="2645501" y="1961509"/>
            <a:ext cx="5725549" cy="1145435"/>
          </a:xfrm>
        </p:spPr>
        <p:txBody>
          <a:bodyPr>
            <a:normAutofit/>
          </a:bodyPr>
          <a:lstStyle/>
          <a:p>
            <a:pPr algn="ctr"/>
            <a:r>
              <a:rPr lang="en-US" sz="1800" b="1" dirty="0"/>
              <a:t>Laura Kneece, F-ABMDI, MPA</a:t>
            </a:r>
          </a:p>
          <a:p>
            <a:pPr algn="ctr"/>
            <a:endParaRPr lang="en-US" sz="1800" dirty="0"/>
          </a:p>
        </p:txBody>
      </p:sp>
      <p:sp>
        <p:nvSpPr>
          <p:cNvPr id="5" name="Text Placeholder 4">
            <a:extLst>
              <a:ext uri="{FF2B5EF4-FFF2-40B4-BE49-F238E27FC236}">
                <a16:creationId xmlns:a16="http://schemas.microsoft.com/office/drawing/2014/main" id="{AC309076-4503-4641-AEC4-F83D592BC264}"/>
              </a:ext>
            </a:extLst>
          </p:cNvPr>
          <p:cNvSpPr>
            <a:spLocks noGrp="1"/>
          </p:cNvSpPr>
          <p:nvPr>
            <p:ph type="body" sz="quarter" idx="3"/>
          </p:nvPr>
        </p:nvSpPr>
        <p:spPr>
          <a:xfrm>
            <a:off x="4040157" y="3751056"/>
            <a:ext cx="2936241" cy="2265855"/>
          </a:xfrm>
        </p:spPr>
        <p:txBody>
          <a:bodyPr/>
          <a:lstStyle/>
          <a:p>
            <a:pPr algn="ctr"/>
            <a:r>
              <a:rPr lang="en-US" b="1" dirty="0"/>
              <a:t>Chief Deputy Coroner</a:t>
            </a:r>
          </a:p>
          <a:p>
            <a:pPr algn="ctr"/>
            <a:r>
              <a:rPr lang="en-US" sz="1600" b="1" dirty="0"/>
              <a:t>(Non-classified Position)</a:t>
            </a:r>
          </a:p>
          <a:p>
            <a:pPr algn="ctr"/>
            <a:endParaRPr lang="en-US" sz="1600" b="1" dirty="0"/>
          </a:p>
          <a:p>
            <a:pPr algn="ctr"/>
            <a:endParaRPr lang="en-US" b="1" dirty="0"/>
          </a:p>
        </p:txBody>
      </p:sp>
      <p:sp>
        <p:nvSpPr>
          <p:cNvPr id="6" name="Text Placeholder 5">
            <a:extLst>
              <a:ext uri="{FF2B5EF4-FFF2-40B4-BE49-F238E27FC236}">
                <a16:creationId xmlns:a16="http://schemas.microsoft.com/office/drawing/2014/main" id="{EBA9291A-47BD-450A-918B-E15B069A77DA}"/>
              </a:ext>
            </a:extLst>
          </p:cNvPr>
          <p:cNvSpPr>
            <a:spLocks noGrp="1"/>
          </p:cNvSpPr>
          <p:nvPr>
            <p:ph type="body" sz="half" idx="16"/>
          </p:nvPr>
        </p:nvSpPr>
        <p:spPr>
          <a:xfrm>
            <a:off x="3937339" y="5228215"/>
            <a:ext cx="3147009" cy="578837"/>
          </a:xfrm>
        </p:spPr>
        <p:txBody>
          <a:bodyPr>
            <a:normAutofit/>
          </a:bodyPr>
          <a:lstStyle/>
          <a:p>
            <a:pPr algn="ctr"/>
            <a:r>
              <a:rPr lang="en-US" sz="1800" dirty="0"/>
              <a:t>Kevin Worley</a:t>
            </a:r>
          </a:p>
        </p:txBody>
      </p:sp>
      <p:sp>
        <p:nvSpPr>
          <p:cNvPr id="7" name="Text Placeholder 6">
            <a:extLst>
              <a:ext uri="{FF2B5EF4-FFF2-40B4-BE49-F238E27FC236}">
                <a16:creationId xmlns:a16="http://schemas.microsoft.com/office/drawing/2014/main" id="{8A40C7C5-5896-46BF-B4F5-AFE7FEF999B7}"/>
              </a:ext>
            </a:extLst>
          </p:cNvPr>
          <p:cNvSpPr>
            <a:spLocks noGrp="1"/>
          </p:cNvSpPr>
          <p:nvPr>
            <p:ph type="body" sz="quarter" idx="13"/>
          </p:nvPr>
        </p:nvSpPr>
        <p:spPr>
          <a:xfrm>
            <a:off x="8020422" y="3854548"/>
            <a:ext cx="3145730" cy="1069144"/>
          </a:xfrm>
        </p:spPr>
        <p:txBody>
          <a:bodyPr/>
          <a:lstStyle/>
          <a:p>
            <a:pPr algn="ctr"/>
            <a:r>
              <a:rPr lang="en-US" b="1" dirty="0"/>
              <a:t>Deputy Coroner</a:t>
            </a:r>
          </a:p>
          <a:p>
            <a:pPr algn="ctr"/>
            <a:r>
              <a:rPr lang="en-US" sz="1600" b="1" dirty="0"/>
              <a:t>(Non-classified position)</a:t>
            </a:r>
          </a:p>
        </p:txBody>
      </p:sp>
      <p:sp>
        <p:nvSpPr>
          <p:cNvPr id="8" name="Text Placeholder 7">
            <a:extLst>
              <a:ext uri="{FF2B5EF4-FFF2-40B4-BE49-F238E27FC236}">
                <a16:creationId xmlns:a16="http://schemas.microsoft.com/office/drawing/2014/main" id="{DA0C6F37-3630-43B7-BCBF-A0EDD2754D93}"/>
              </a:ext>
            </a:extLst>
          </p:cNvPr>
          <p:cNvSpPr>
            <a:spLocks noGrp="1"/>
          </p:cNvSpPr>
          <p:nvPr>
            <p:ph type="body" sz="half" idx="17"/>
          </p:nvPr>
        </p:nvSpPr>
        <p:spPr>
          <a:xfrm>
            <a:off x="7908074" y="5228215"/>
            <a:ext cx="3145536" cy="2847293"/>
          </a:xfrm>
        </p:spPr>
        <p:txBody>
          <a:bodyPr>
            <a:normAutofit/>
          </a:bodyPr>
          <a:lstStyle/>
          <a:p>
            <a:pPr algn="ctr"/>
            <a:r>
              <a:rPr lang="en-US" sz="1800" b="1" dirty="0"/>
              <a:t>Madison Cates</a:t>
            </a:r>
          </a:p>
        </p:txBody>
      </p:sp>
      <p:sp>
        <p:nvSpPr>
          <p:cNvPr id="10" name="Arrow: Down 9">
            <a:extLst>
              <a:ext uri="{FF2B5EF4-FFF2-40B4-BE49-F238E27FC236}">
                <a16:creationId xmlns:a16="http://schemas.microsoft.com/office/drawing/2014/main" id="{5329CA37-8900-4D69-8554-EBD0E7874E84}"/>
              </a:ext>
            </a:extLst>
          </p:cNvPr>
          <p:cNvSpPr/>
          <p:nvPr/>
        </p:nvSpPr>
        <p:spPr>
          <a:xfrm>
            <a:off x="5265959" y="2546705"/>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156D9B08-5510-4BBF-BB79-44B2B4E34EB2}"/>
              </a:ext>
            </a:extLst>
          </p:cNvPr>
          <p:cNvSpPr/>
          <p:nvPr/>
        </p:nvSpPr>
        <p:spPr>
          <a:xfrm>
            <a:off x="7009206" y="43904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389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25EC-BE13-475F-AB30-36FD4031B430}"/>
              </a:ext>
            </a:extLst>
          </p:cNvPr>
          <p:cNvSpPr>
            <a:spLocks noGrp="1"/>
          </p:cNvSpPr>
          <p:nvPr>
            <p:ph type="title"/>
          </p:nvPr>
        </p:nvSpPr>
        <p:spPr/>
        <p:txBody>
          <a:bodyPr>
            <a:normAutofit/>
          </a:bodyPr>
          <a:lstStyle/>
          <a:p>
            <a:pPr algn="ctr"/>
            <a:r>
              <a:rPr lang="en-US" sz="3600" b="1" dirty="0">
                <a:solidFill>
                  <a:schemeClr val="bg1"/>
                </a:solidFill>
              </a:rPr>
              <a:t>Cause and Manner of Death</a:t>
            </a:r>
          </a:p>
        </p:txBody>
      </p:sp>
      <p:sp>
        <p:nvSpPr>
          <p:cNvPr id="3" name="Text Placeholder 2">
            <a:extLst>
              <a:ext uri="{FF2B5EF4-FFF2-40B4-BE49-F238E27FC236}">
                <a16:creationId xmlns:a16="http://schemas.microsoft.com/office/drawing/2014/main" id="{5410A2E7-DBA1-4950-A18C-1253B69B12C4}"/>
              </a:ext>
            </a:extLst>
          </p:cNvPr>
          <p:cNvSpPr>
            <a:spLocks noGrp="1"/>
          </p:cNvSpPr>
          <p:nvPr>
            <p:ph type="body" idx="1"/>
          </p:nvPr>
        </p:nvSpPr>
        <p:spPr>
          <a:xfrm>
            <a:off x="1447181" y="1670607"/>
            <a:ext cx="4488794" cy="801943"/>
          </a:xfrm>
        </p:spPr>
        <p:txBody>
          <a:bodyPr/>
          <a:lstStyle/>
          <a:p>
            <a:pPr algn="ctr"/>
            <a:r>
              <a:rPr lang="en-US" sz="4000" b="1" dirty="0">
                <a:solidFill>
                  <a:schemeClr val="bg1"/>
                </a:solidFill>
              </a:rPr>
              <a:t>Cause</a:t>
            </a:r>
            <a:r>
              <a:rPr lang="en-US" dirty="0"/>
              <a:t>		</a:t>
            </a:r>
          </a:p>
        </p:txBody>
      </p:sp>
      <p:sp>
        <p:nvSpPr>
          <p:cNvPr id="4" name="Content Placeholder 3">
            <a:extLst>
              <a:ext uri="{FF2B5EF4-FFF2-40B4-BE49-F238E27FC236}">
                <a16:creationId xmlns:a16="http://schemas.microsoft.com/office/drawing/2014/main" id="{55A645D1-E88A-4235-B7B7-A59039208D2F}"/>
              </a:ext>
            </a:extLst>
          </p:cNvPr>
          <p:cNvSpPr>
            <a:spLocks noGrp="1"/>
          </p:cNvSpPr>
          <p:nvPr>
            <p:ph sz="half" idx="2"/>
          </p:nvPr>
        </p:nvSpPr>
        <p:spPr>
          <a:xfrm>
            <a:off x="1447191" y="2472551"/>
            <a:ext cx="4488794" cy="2996176"/>
          </a:xfrm>
        </p:spPr>
        <p:txBody>
          <a:bodyPr>
            <a:normAutofit fontScale="85000" lnSpcReduction="20000"/>
          </a:bodyPr>
          <a:lstStyle/>
          <a:p>
            <a:pPr marL="0" indent="0">
              <a:buNone/>
            </a:pPr>
            <a:r>
              <a:rPr lang="en-US" b="1" dirty="0"/>
              <a:t>Cause of death is the disease process or injury that resulted in death. </a:t>
            </a:r>
          </a:p>
          <a:p>
            <a:pPr marL="0" indent="0">
              <a:buNone/>
            </a:pPr>
            <a:r>
              <a:rPr lang="en-US" b="1" dirty="0"/>
              <a:t>Disease process:</a:t>
            </a:r>
          </a:p>
          <a:p>
            <a:r>
              <a:rPr lang="en-US" b="1" dirty="0"/>
              <a:t>Cardiomegaly</a:t>
            </a:r>
          </a:p>
          <a:p>
            <a:r>
              <a:rPr lang="en-US" b="1" dirty="0"/>
              <a:t>COPD</a:t>
            </a:r>
          </a:p>
          <a:p>
            <a:r>
              <a:rPr lang="en-US" b="1" dirty="0"/>
              <a:t>Renal Failure</a:t>
            </a:r>
          </a:p>
          <a:p>
            <a:pPr marL="0" indent="0">
              <a:buNone/>
            </a:pPr>
            <a:r>
              <a:rPr lang="en-US" b="1" dirty="0"/>
              <a:t>Injury:</a:t>
            </a:r>
          </a:p>
          <a:p>
            <a:r>
              <a:rPr lang="en-US" b="1" dirty="0"/>
              <a:t>Exsanguination due to GSW to torso</a:t>
            </a:r>
          </a:p>
        </p:txBody>
      </p:sp>
      <p:sp>
        <p:nvSpPr>
          <p:cNvPr id="5" name="Text Placeholder 4">
            <a:extLst>
              <a:ext uri="{FF2B5EF4-FFF2-40B4-BE49-F238E27FC236}">
                <a16:creationId xmlns:a16="http://schemas.microsoft.com/office/drawing/2014/main" id="{4928B415-E7BB-4780-A11C-1F204194668A}"/>
              </a:ext>
            </a:extLst>
          </p:cNvPr>
          <p:cNvSpPr>
            <a:spLocks noGrp="1"/>
          </p:cNvSpPr>
          <p:nvPr>
            <p:ph type="body" sz="quarter" idx="3"/>
          </p:nvPr>
        </p:nvSpPr>
        <p:spPr>
          <a:xfrm>
            <a:off x="6254000" y="1717440"/>
            <a:ext cx="4488794" cy="802237"/>
          </a:xfrm>
        </p:spPr>
        <p:txBody>
          <a:bodyPr/>
          <a:lstStyle/>
          <a:p>
            <a:pPr algn="ctr"/>
            <a:r>
              <a:rPr lang="en-US" sz="3600" b="1" dirty="0">
                <a:solidFill>
                  <a:schemeClr val="bg1"/>
                </a:solidFill>
              </a:rPr>
              <a:t>Manner</a:t>
            </a:r>
          </a:p>
        </p:txBody>
      </p:sp>
      <p:sp>
        <p:nvSpPr>
          <p:cNvPr id="6" name="Content Placeholder 5">
            <a:extLst>
              <a:ext uri="{FF2B5EF4-FFF2-40B4-BE49-F238E27FC236}">
                <a16:creationId xmlns:a16="http://schemas.microsoft.com/office/drawing/2014/main" id="{AA8DC43D-4F5B-46B3-881B-6A3EF60821E7}"/>
              </a:ext>
            </a:extLst>
          </p:cNvPr>
          <p:cNvSpPr>
            <a:spLocks noGrp="1"/>
          </p:cNvSpPr>
          <p:nvPr>
            <p:ph sz="quarter" idx="4"/>
          </p:nvPr>
        </p:nvSpPr>
        <p:spPr>
          <a:xfrm>
            <a:off x="6256025" y="2472551"/>
            <a:ext cx="4488794" cy="2986312"/>
          </a:xfrm>
        </p:spPr>
        <p:txBody>
          <a:bodyPr>
            <a:normAutofit fontScale="85000" lnSpcReduction="20000"/>
          </a:bodyPr>
          <a:lstStyle/>
          <a:p>
            <a:pPr marL="0" indent="0">
              <a:buNone/>
            </a:pPr>
            <a:r>
              <a:rPr lang="en-US" b="1" dirty="0"/>
              <a:t>Manner of death is a classification in which a determination a whether the death resulted by: </a:t>
            </a:r>
          </a:p>
          <a:p>
            <a:pPr lvl="1">
              <a:buFont typeface="+mj-lt"/>
              <a:buAutoNum type="arabicPeriod"/>
            </a:pPr>
            <a:r>
              <a:rPr lang="en-US" sz="1800" b="1" dirty="0"/>
              <a:t>	Natural causes, </a:t>
            </a:r>
          </a:p>
          <a:p>
            <a:pPr lvl="1">
              <a:buFont typeface="+mj-lt"/>
              <a:buAutoNum type="arabicPeriod"/>
            </a:pPr>
            <a:r>
              <a:rPr lang="en-US" sz="1800" b="1" dirty="0"/>
              <a:t> 	Homicide, </a:t>
            </a:r>
          </a:p>
          <a:p>
            <a:pPr lvl="1">
              <a:buFont typeface="+mj-lt"/>
              <a:buAutoNum type="arabicPeriod"/>
            </a:pPr>
            <a:r>
              <a:rPr lang="en-US" sz="1800" b="1" dirty="0"/>
              <a:t>	Suicide, </a:t>
            </a:r>
          </a:p>
          <a:p>
            <a:pPr lvl="1">
              <a:buFont typeface="+mj-lt"/>
              <a:buAutoNum type="arabicPeriod"/>
            </a:pPr>
            <a:r>
              <a:rPr lang="en-US" sz="1800" b="1" dirty="0"/>
              <a:t>	Accident. </a:t>
            </a:r>
          </a:p>
          <a:p>
            <a:pPr lvl="1">
              <a:buFont typeface="+mj-lt"/>
              <a:buAutoNum type="arabicPeriod"/>
            </a:pPr>
            <a:r>
              <a:rPr lang="en-US" sz="1800" b="1" dirty="0"/>
              <a:t>	On occasion, undetermined.</a:t>
            </a:r>
          </a:p>
          <a:p>
            <a:endParaRPr lang="en-US" dirty="0"/>
          </a:p>
        </p:txBody>
      </p:sp>
    </p:spTree>
    <p:extLst>
      <p:ext uri="{BB962C8B-B14F-4D97-AF65-F5344CB8AC3E}">
        <p14:creationId xmlns:p14="http://schemas.microsoft.com/office/powerpoint/2010/main" val="141599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688ED-C7D8-4EFC-8193-FD4019C01EF9}"/>
              </a:ext>
            </a:extLst>
          </p:cNvPr>
          <p:cNvSpPr>
            <a:spLocks noGrp="1"/>
          </p:cNvSpPr>
          <p:nvPr>
            <p:ph type="title"/>
          </p:nvPr>
        </p:nvSpPr>
        <p:spPr>
          <a:xfrm>
            <a:off x="1450392" y="287684"/>
            <a:ext cx="9291215" cy="1049235"/>
          </a:xfrm>
        </p:spPr>
        <p:txBody>
          <a:bodyPr/>
          <a:lstStyle/>
          <a:p>
            <a:pPr algn="ctr"/>
            <a:r>
              <a:rPr lang="en-US" b="1" dirty="0">
                <a:solidFill>
                  <a:schemeClr val="bg1"/>
                </a:solidFill>
              </a:rPr>
              <a:t>Types of Deaths Reportable to the Coroner’s Office</a:t>
            </a:r>
          </a:p>
        </p:txBody>
      </p:sp>
      <p:sp>
        <p:nvSpPr>
          <p:cNvPr id="3" name="Rectangle 2">
            <a:extLst>
              <a:ext uri="{FF2B5EF4-FFF2-40B4-BE49-F238E27FC236}">
                <a16:creationId xmlns:a16="http://schemas.microsoft.com/office/drawing/2014/main" id="{63283A5B-0B5C-4AB8-B1C6-D9E0075683BE}"/>
              </a:ext>
            </a:extLst>
          </p:cNvPr>
          <p:cNvSpPr/>
          <p:nvPr/>
        </p:nvSpPr>
        <p:spPr>
          <a:xfrm>
            <a:off x="371061" y="1336919"/>
            <a:ext cx="11820939" cy="4524315"/>
          </a:xfrm>
          <a:prstGeom prst="rect">
            <a:avLst/>
          </a:prstGeom>
        </p:spPr>
        <p:txBody>
          <a:bodyPr wrap="square">
            <a:spAutoFit/>
          </a:bodyPr>
          <a:lstStyle/>
          <a:p>
            <a:r>
              <a:rPr lang="en-PH" b="1" dirty="0"/>
              <a:t>SC SECTION 17‑5‑530.</a:t>
            </a:r>
            <a:r>
              <a:rPr lang="en-PH" dirty="0"/>
              <a:t> Duty to notify coroner's or medical examiner's office of certain deaths and stillbirths; inquiry; findings; notification of next‑of‑kin; consent for certain actions.</a:t>
            </a:r>
            <a:endParaRPr lang="en-US" dirty="0"/>
          </a:p>
          <a:p>
            <a:r>
              <a:rPr lang="en-PH" dirty="0"/>
              <a:t>	(A) If a person dies:</a:t>
            </a:r>
            <a:endParaRPr lang="en-US" dirty="0"/>
          </a:p>
          <a:p>
            <a:r>
              <a:rPr lang="en-PH" dirty="0"/>
              <a:t>		</a:t>
            </a:r>
            <a:r>
              <a:rPr lang="en-PH" b="1" dirty="0">
                <a:solidFill>
                  <a:srgbClr val="92D050"/>
                </a:solidFill>
              </a:rPr>
              <a:t>(1) as a result of violence;</a:t>
            </a:r>
            <a:endParaRPr lang="en-US" b="1" dirty="0">
              <a:solidFill>
                <a:srgbClr val="92D050"/>
              </a:solidFill>
            </a:endParaRPr>
          </a:p>
          <a:p>
            <a:r>
              <a:rPr lang="en-PH" b="1" dirty="0">
                <a:solidFill>
                  <a:srgbClr val="92D050"/>
                </a:solidFill>
              </a:rPr>
              <a:t>		(2) as a result of apparent suicide;</a:t>
            </a:r>
            <a:endParaRPr lang="en-US" b="1" dirty="0">
              <a:solidFill>
                <a:srgbClr val="92D050"/>
              </a:solidFill>
            </a:endParaRPr>
          </a:p>
          <a:p>
            <a:r>
              <a:rPr lang="en-PH" b="1" dirty="0">
                <a:solidFill>
                  <a:srgbClr val="92D050"/>
                </a:solidFill>
              </a:rPr>
              <a:t>		(3) when in apparent good health;</a:t>
            </a:r>
            <a:endParaRPr lang="en-US" b="1" dirty="0">
              <a:solidFill>
                <a:srgbClr val="92D050"/>
              </a:solidFill>
            </a:endParaRPr>
          </a:p>
          <a:p>
            <a:r>
              <a:rPr lang="en-PH" b="1" dirty="0">
                <a:solidFill>
                  <a:srgbClr val="92D050"/>
                </a:solidFill>
              </a:rPr>
              <a:t>		(4) when unattended by a physician;</a:t>
            </a:r>
            <a:endParaRPr lang="en-US" b="1" dirty="0">
              <a:solidFill>
                <a:srgbClr val="92D050"/>
              </a:solidFill>
            </a:endParaRPr>
          </a:p>
          <a:p>
            <a:r>
              <a:rPr lang="en-PH" b="1" dirty="0">
                <a:solidFill>
                  <a:srgbClr val="92D050"/>
                </a:solidFill>
              </a:rPr>
              <a:t>		(5) in any suspicious or unusual manner;</a:t>
            </a:r>
            <a:endParaRPr lang="en-US" b="1" dirty="0">
              <a:solidFill>
                <a:srgbClr val="92D050"/>
              </a:solidFill>
            </a:endParaRPr>
          </a:p>
          <a:p>
            <a:r>
              <a:rPr lang="en-PH" b="1" dirty="0">
                <a:solidFill>
                  <a:srgbClr val="92D050"/>
                </a:solidFill>
              </a:rPr>
              <a:t>		(6) while an inmate of a penal or correctional institution;</a:t>
            </a:r>
            <a:endParaRPr lang="en-US" b="1" dirty="0">
              <a:solidFill>
                <a:srgbClr val="92D050"/>
              </a:solidFill>
            </a:endParaRPr>
          </a:p>
          <a:p>
            <a:r>
              <a:rPr lang="en-PH" b="1" dirty="0">
                <a:solidFill>
                  <a:srgbClr val="92D050"/>
                </a:solidFill>
              </a:rPr>
              <a:t>		(7) as a result of stillbirth when unattended by a physician; or</a:t>
            </a:r>
            <a:endParaRPr lang="en-US" b="1" dirty="0">
              <a:solidFill>
                <a:srgbClr val="92D050"/>
              </a:solidFill>
            </a:endParaRPr>
          </a:p>
          <a:p>
            <a:r>
              <a:rPr lang="en-PH" b="1" dirty="0">
                <a:solidFill>
                  <a:srgbClr val="92D050"/>
                </a:solidFill>
              </a:rPr>
              <a:t>		(8) in a health care facility, as defined in Section 44‑7‑130(10) </a:t>
            </a:r>
            <a:r>
              <a:rPr lang="en-PH" dirty="0"/>
              <a:t>other than nursing homes, </a:t>
            </a:r>
          </a:p>
          <a:p>
            <a:r>
              <a:rPr lang="en-PH" dirty="0"/>
              <a:t>		within twenty‑four hours of entering a health care facility or within twenty‑four hours after having 		undergone an invasive surgical procedure at the health care facility;</a:t>
            </a:r>
            <a:endParaRPr lang="en-US" dirty="0"/>
          </a:p>
          <a:p>
            <a:r>
              <a:rPr lang="en-PH" dirty="0"/>
              <a:t>		a person having knowledge of the death immediately shall notify the county coroner's or 				medical examiner's office. This procedure also must be followed upon discovery of anatomical 		material suspected of being or determined to be a part of a human body.</a:t>
            </a:r>
            <a:endParaRPr lang="en-US" dirty="0"/>
          </a:p>
        </p:txBody>
      </p:sp>
    </p:spTree>
    <p:extLst>
      <p:ext uri="{BB962C8B-B14F-4D97-AF65-F5344CB8AC3E}">
        <p14:creationId xmlns:p14="http://schemas.microsoft.com/office/powerpoint/2010/main" val="65955672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551</TotalTime>
  <Words>1243</Words>
  <Application>Microsoft Office PowerPoint</Application>
  <PresentationFormat>Widescreen</PresentationFormat>
  <Paragraphs>149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Aharoni</vt:lpstr>
      <vt:lpstr>Arial</vt:lpstr>
      <vt:lpstr>Calibri</vt:lpstr>
      <vt:lpstr>Rockwell</vt:lpstr>
      <vt:lpstr>Gallery</vt:lpstr>
      <vt:lpstr>Newberry County Coroner’s Office </vt:lpstr>
      <vt:lpstr>Newberry County Coroners Office Mission statement</vt:lpstr>
      <vt:lpstr>PowerPoint Presentation</vt:lpstr>
      <vt:lpstr>PowerPoint Presentation</vt:lpstr>
      <vt:lpstr>PowerPoint Presentation</vt:lpstr>
      <vt:lpstr>Duties of the Coroner</vt:lpstr>
      <vt:lpstr>    Chain of Command</vt:lpstr>
      <vt:lpstr>Cause and Manner of Death</vt:lpstr>
      <vt:lpstr>Types of Deaths Reportable to the Coroner’s Office</vt:lpstr>
      <vt:lpstr>Manner of death Accident 33 (6%)  Homicide 2 (1%)  Natural 422 (92%)  Pending 1 (0%)  Suicide 7 (2)  Undetermined 1 (0%)  TOTAL    476</vt:lpstr>
      <vt:lpstr>Death by Natural Causes </vt:lpstr>
      <vt:lpstr>       Unnatural Causes</vt:lpstr>
      <vt:lpstr>       Motor Vehicle Collision Deaths</vt:lpstr>
      <vt:lpstr>Deaths by age group:</vt:lpstr>
      <vt:lpstr>PowerPoint Presentation</vt:lpstr>
      <vt:lpstr>PowerPoint Presentation</vt:lpstr>
      <vt:lpstr>           2020 Accomplishments</vt:lpstr>
      <vt:lpstr>PowerPoint Presentation</vt:lpstr>
      <vt:lpstr>PowerPoint Presentation</vt:lpstr>
      <vt:lpstr>QUESTIONS and Comments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Newberry County Coroner’s Office </dc:title>
  <dc:creator>Laura Kneece</dc:creator>
  <cp:lastModifiedBy>Laura Kneece</cp:lastModifiedBy>
  <cp:revision>40</cp:revision>
  <dcterms:created xsi:type="dcterms:W3CDTF">2021-01-23T18:00:13Z</dcterms:created>
  <dcterms:modified xsi:type="dcterms:W3CDTF">2021-01-24T22:36:28Z</dcterms:modified>
</cp:coreProperties>
</file>